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7" r:id="rId3"/>
    <p:sldId id="292" r:id="rId4"/>
    <p:sldId id="289" r:id="rId5"/>
    <p:sldId id="258" r:id="rId6"/>
    <p:sldId id="257" r:id="rId7"/>
    <p:sldId id="261" r:id="rId8"/>
    <p:sldId id="259" r:id="rId9"/>
    <p:sldId id="264" r:id="rId10"/>
    <p:sldId id="300" r:id="rId11"/>
    <p:sldId id="268" r:id="rId12"/>
    <p:sldId id="285" r:id="rId13"/>
    <p:sldId id="301" r:id="rId14"/>
    <p:sldId id="294" r:id="rId15"/>
    <p:sldId id="302" r:id="rId16"/>
    <p:sldId id="286" r:id="rId17"/>
  </p:sldIdLst>
  <p:sldSz cx="12192000" cy="6858000"/>
  <p:notesSz cx="994568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FED626-E1AB-9881-F469-8D831FCC5A3D}" name="Виктория Косурова" initials="ВК" userId="7bcb6b36e84aeaf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0F"/>
    <a:srgbClr val="646464"/>
    <a:srgbClr val="8AD0D6"/>
    <a:srgbClr val="B01513"/>
    <a:srgbClr val="F9F667"/>
    <a:srgbClr val="393939"/>
    <a:srgbClr val="74746D"/>
    <a:srgbClr val="727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C445D-F03C-4598-A170-FC5A44D5D75A}" v="11" dt="2024-10-22T15:30:37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11" autoAdjust="0"/>
  </p:normalViewPr>
  <p:slideViewPr>
    <p:cSldViewPr snapToGrid="0">
      <p:cViewPr varScale="1">
        <p:scale>
          <a:sx n="95" d="100"/>
          <a:sy n="95" d="100"/>
        </p:scale>
        <p:origin x="17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иктория Косурова" userId="7bcb6b36e84aeaf1" providerId="LiveId" clId="{534AEF10-1DF3-45DA-A1BF-EED0C45768B6}"/>
    <pc:docChg chg="undo custSel addSld delSld modSld">
      <pc:chgData name="Виктория Косурова" userId="7bcb6b36e84aeaf1" providerId="LiveId" clId="{534AEF10-1DF3-45DA-A1BF-EED0C45768B6}" dt="2024-10-09T07:48:49.064" v="126" actId="403"/>
      <pc:docMkLst>
        <pc:docMk/>
      </pc:docMkLst>
      <pc:sldChg chg="addSp delSp modSp add mod">
        <pc:chgData name="Виктория Косурова" userId="7bcb6b36e84aeaf1" providerId="LiveId" clId="{534AEF10-1DF3-45DA-A1BF-EED0C45768B6}" dt="2024-10-09T07:48:49.064" v="126" actId="403"/>
        <pc:sldMkLst>
          <pc:docMk/>
          <pc:sldMk cId="2254266553" sldId="266"/>
        </pc:sldMkLst>
        <pc:spChg chg="del">
          <ac:chgData name="Виктория Косурова" userId="7bcb6b36e84aeaf1" providerId="LiveId" clId="{534AEF10-1DF3-45DA-A1BF-EED0C45768B6}" dt="2024-10-09T07:45:33.457" v="77" actId="478"/>
          <ac:spMkLst>
            <pc:docMk/>
            <pc:sldMk cId="2254266553" sldId="266"/>
            <ac:spMk id="2" creationId="{00000000-0000-0000-0000-000000000000}"/>
          </ac:spMkLst>
        </pc:spChg>
        <pc:spChg chg="mod">
          <ac:chgData name="Виктория Косурова" userId="7bcb6b36e84aeaf1" providerId="LiveId" clId="{534AEF10-1DF3-45DA-A1BF-EED0C45768B6}" dt="2024-10-09T07:48:02.871" v="122" actId="404"/>
          <ac:spMkLst>
            <pc:docMk/>
            <pc:sldMk cId="2254266553" sldId="266"/>
            <ac:spMk id="5" creationId="{00000000-0000-0000-0000-000000000000}"/>
          </ac:spMkLst>
        </pc:spChg>
        <pc:spChg chg="add mod">
          <ac:chgData name="Виктория Косурова" userId="7bcb6b36e84aeaf1" providerId="LiveId" clId="{534AEF10-1DF3-45DA-A1BF-EED0C45768B6}" dt="2024-10-09T07:45:40.910" v="103" actId="20577"/>
          <ac:spMkLst>
            <pc:docMk/>
            <pc:sldMk cId="2254266553" sldId="266"/>
            <ac:spMk id="6" creationId="{25525BD9-E0DE-877B-E709-CD3C22887A91}"/>
          </ac:spMkLst>
        </pc:spChg>
        <pc:graphicFrameChg chg="mod modGraphic">
          <ac:chgData name="Виктория Косурова" userId="7bcb6b36e84aeaf1" providerId="LiveId" clId="{534AEF10-1DF3-45DA-A1BF-EED0C45768B6}" dt="2024-10-09T07:48:49.064" v="126" actId="403"/>
          <ac:graphicFrameMkLst>
            <pc:docMk/>
            <pc:sldMk cId="2254266553" sldId="266"/>
            <ac:graphicFrameMk id="4" creationId="{00000000-0000-0000-0000-000000000000}"/>
          </ac:graphicFrameMkLst>
        </pc:graphicFrameChg>
      </pc:sldChg>
      <pc:sldChg chg="addSp delSp modSp mod">
        <pc:chgData name="Виктория Косурова" userId="7bcb6b36e84aeaf1" providerId="LiveId" clId="{534AEF10-1DF3-45DA-A1BF-EED0C45768B6}" dt="2024-09-18T08:32:03.594" v="73" actId="20577"/>
        <pc:sldMkLst>
          <pc:docMk/>
          <pc:sldMk cId="1930326910" sldId="294"/>
        </pc:sldMkLst>
        <pc:spChg chg="mod">
          <ac:chgData name="Виктория Косурова" userId="7bcb6b36e84aeaf1" providerId="LiveId" clId="{534AEF10-1DF3-45DA-A1BF-EED0C45768B6}" dt="2024-09-18T08:32:03.594" v="73" actId="20577"/>
          <ac:spMkLst>
            <pc:docMk/>
            <pc:sldMk cId="1930326910" sldId="294"/>
            <ac:spMk id="8" creationId="{E98DB8B2-42DC-8D07-7BEB-8269504C2AAA}"/>
          </ac:spMkLst>
        </pc:spChg>
        <pc:spChg chg="mod ord">
          <ac:chgData name="Виктория Косурова" userId="7bcb6b36e84aeaf1" providerId="LiveId" clId="{534AEF10-1DF3-45DA-A1BF-EED0C45768B6}" dt="2024-09-18T08:28:20.291" v="49" actId="166"/>
          <ac:spMkLst>
            <pc:docMk/>
            <pc:sldMk cId="1930326910" sldId="294"/>
            <ac:spMk id="25" creationId="{40ECFED4-41EC-C3B7-ACE4-43F474FD1A72}"/>
          </ac:spMkLst>
        </pc:spChg>
        <pc:spChg chg="mod ord">
          <ac:chgData name="Виктория Косурова" userId="7bcb6b36e84aeaf1" providerId="LiveId" clId="{534AEF10-1DF3-45DA-A1BF-EED0C45768B6}" dt="2024-09-18T08:28:26.213" v="50" actId="166"/>
          <ac:spMkLst>
            <pc:docMk/>
            <pc:sldMk cId="1930326910" sldId="294"/>
            <ac:spMk id="75" creationId="{3E3A342F-732C-B545-1EA3-18B6AAB26A6C}"/>
          </ac:spMkLst>
        </pc:spChg>
        <pc:picChg chg="ord">
          <ac:chgData name="Виктория Косурова" userId="7bcb6b36e84aeaf1" providerId="LiveId" clId="{534AEF10-1DF3-45DA-A1BF-EED0C45768B6}" dt="2024-09-18T07:37:15.844" v="37" actId="166"/>
          <ac:picMkLst>
            <pc:docMk/>
            <pc:sldMk cId="1930326910" sldId="294"/>
            <ac:picMk id="27" creationId="{12AA5F95-9507-0EC0-C2CB-49E3F8815513}"/>
          </ac:picMkLst>
        </pc:picChg>
        <pc:picChg chg="ord">
          <ac:chgData name="Виктория Косурова" userId="7bcb6b36e84aeaf1" providerId="LiveId" clId="{534AEF10-1DF3-45DA-A1BF-EED0C45768B6}" dt="2024-09-18T07:37:10.266" v="35" actId="166"/>
          <ac:picMkLst>
            <pc:docMk/>
            <pc:sldMk cId="1930326910" sldId="294"/>
            <ac:picMk id="29" creationId="{2F336FE2-5198-CE2A-AEF3-B805D0BC7D2D}"/>
          </ac:picMkLst>
        </pc:picChg>
        <pc:picChg chg="ord">
          <ac:chgData name="Виктория Косурова" userId="7bcb6b36e84aeaf1" providerId="LiveId" clId="{534AEF10-1DF3-45DA-A1BF-EED0C45768B6}" dt="2024-09-18T07:37:13.282" v="36" actId="166"/>
          <ac:picMkLst>
            <pc:docMk/>
            <pc:sldMk cId="1930326910" sldId="294"/>
            <ac:picMk id="40" creationId="{44157B10-1BCE-FFDF-962C-E168E4631193}"/>
          </ac:picMkLst>
        </pc:picChg>
        <pc:picChg chg="ord">
          <ac:chgData name="Виктория Косурова" userId="7bcb6b36e84aeaf1" providerId="LiveId" clId="{534AEF10-1DF3-45DA-A1BF-EED0C45768B6}" dt="2024-09-18T07:37:04.309" v="34" actId="166"/>
          <ac:picMkLst>
            <pc:docMk/>
            <pc:sldMk cId="1930326910" sldId="294"/>
            <ac:picMk id="46" creationId="{8B81EEDD-4FB6-A315-7F4E-AA944D4A3AAB}"/>
          </ac:picMkLst>
        </pc:picChg>
        <pc:picChg chg="add mod">
          <ac:chgData name="Виктория Косурова" userId="7bcb6b36e84aeaf1" providerId="LiveId" clId="{534AEF10-1DF3-45DA-A1BF-EED0C45768B6}" dt="2024-09-18T08:31:31.735" v="62" actId="1076"/>
          <ac:picMkLst>
            <pc:docMk/>
            <pc:sldMk cId="1930326910" sldId="294"/>
            <ac:picMk id="51" creationId="{793C57BE-5BC7-B74E-7BD1-847DB2EC9A99}"/>
          </ac:picMkLst>
        </pc:picChg>
        <pc:picChg chg="add mod">
          <ac:chgData name="Виктория Косурова" userId="7bcb6b36e84aeaf1" providerId="LiveId" clId="{534AEF10-1DF3-45DA-A1BF-EED0C45768B6}" dt="2024-09-18T08:31:56.598" v="63" actId="1076"/>
          <ac:picMkLst>
            <pc:docMk/>
            <pc:sldMk cId="1930326910" sldId="294"/>
            <ac:picMk id="52" creationId="{53D4D4DA-A602-86A1-5306-4988AB972318}"/>
          </ac:picMkLst>
        </pc:picChg>
        <pc:cxnChg chg="add del mod">
          <ac:chgData name="Виктория Косурова" userId="7bcb6b36e84aeaf1" providerId="LiveId" clId="{534AEF10-1DF3-45DA-A1BF-EED0C45768B6}" dt="2024-09-18T07:32:41.922" v="3" actId="11529"/>
          <ac:cxnSpMkLst>
            <pc:docMk/>
            <pc:sldMk cId="1930326910" sldId="294"/>
            <ac:cxnSpMk id="3" creationId="{56BB9E05-D247-656E-BA30-DBD0988D2809}"/>
          </ac:cxnSpMkLst>
        </pc:cxnChg>
        <pc:cxnChg chg="add mod">
          <ac:chgData name="Виктория Косурова" userId="7bcb6b36e84aeaf1" providerId="LiveId" clId="{534AEF10-1DF3-45DA-A1BF-EED0C45768B6}" dt="2024-09-18T08:28:10.460" v="47" actId="14100"/>
          <ac:cxnSpMkLst>
            <pc:docMk/>
            <pc:sldMk cId="1930326910" sldId="294"/>
            <ac:cxnSpMk id="7" creationId="{6B374355-DD1B-F859-D3DE-D5FAFB0E6863}"/>
          </ac:cxnSpMkLst>
        </pc:cxnChg>
        <pc:cxnChg chg="add mod">
          <ac:chgData name="Виктория Косурова" userId="7bcb6b36e84aeaf1" providerId="LiveId" clId="{534AEF10-1DF3-45DA-A1BF-EED0C45768B6}" dt="2024-09-18T08:28:16.963" v="48" actId="14100"/>
          <ac:cxnSpMkLst>
            <pc:docMk/>
            <pc:sldMk cId="1930326910" sldId="294"/>
            <ac:cxnSpMk id="10" creationId="{291C0947-7AE9-5505-461F-0F33FC19264B}"/>
          </ac:cxnSpMkLst>
        </pc:cxnChg>
        <pc:cxnChg chg="add mod">
          <ac:chgData name="Виктория Косурова" userId="7bcb6b36e84aeaf1" providerId="LiveId" clId="{534AEF10-1DF3-45DA-A1BF-EED0C45768B6}" dt="2024-09-18T08:28:04.874" v="46" actId="14100"/>
          <ac:cxnSpMkLst>
            <pc:docMk/>
            <pc:sldMk cId="1930326910" sldId="294"/>
            <ac:cxnSpMk id="12" creationId="{CC6774AB-21E7-37BD-BFA9-147757489A07}"/>
          </ac:cxnSpMkLst>
        </pc:cxnChg>
        <pc:cxnChg chg="add mod">
          <ac:chgData name="Виктория Косурова" userId="7bcb6b36e84aeaf1" providerId="LiveId" clId="{534AEF10-1DF3-45DA-A1BF-EED0C45768B6}" dt="2024-09-18T07:36:11.398" v="25" actId="14100"/>
          <ac:cxnSpMkLst>
            <pc:docMk/>
            <pc:sldMk cId="1930326910" sldId="294"/>
            <ac:cxnSpMk id="14" creationId="{FAF58FD0-78B4-701E-F543-BED39253B5E6}"/>
          </ac:cxnSpMkLst>
        </pc:cxnChg>
        <pc:cxnChg chg="add mod">
          <ac:chgData name="Виктория Косурова" userId="7bcb6b36e84aeaf1" providerId="LiveId" clId="{534AEF10-1DF3-45DA-A1BF-EED0C45768B6}" dt="2024-09-18T07:36:52.182" v="31" actId="14100"/>
          <ac:cxnSpMkLst>
            <pc:docMk/>
            <pc:sldMk cId="1930326910" sldId="294"/>
            <ac:cxnSpMk id="16" creationId="{F5414D7A-F607-C36F-20CE-87F710925017}"/>
          </ac:cxnSpMkLst>
        </pc:cxnChg>
        <pc:cxnChg chg="add mod">
          <ac:chgData name="Виктория Косурова" userId="7bcb6b36e84aeaf1" providerId="LiveId" clId="{534AEF10-1DF3-45DA-A1BF-EED0C45768B6}" dt="2024-09-18T07:36:49.808" v="30" actId="14100"/>
          <ac:cxnSpMkLst>
            <pc:docMk/>
            <pc:sldMk cId="1930326910" sldId="294"/>
            <ac:cxnSpMk id="18" creationId="{2296183D-3925-360E-1099-2098C055D847}"/>
          </ac:cxnSpMkLst>
        </pc:cxnChg>
        <pc:cxnChg chg="add mod">
          <ac:chgData name="Виктория Косурова" userId="7bcb6b36e84aeaf1" providerId="LiveId" clId="{534AEF10-1DF3-45DA-A1BF-EED0C45768B6}" dt="2024-09-18T07:36:46.462" v="29" actId="14100"/>
          <ac:cxnSpMkLst>
            <pc:docMk/>
            <pc:sldMk cId="1930326910" sldId="294"/>
            <ac:cxnSpMk id="20" creationId="{C7AA9622-0FC2-95F0-37BC-8C23215340AF}"/>
          </ac:cxnSpMkLst>
        </pc:cxnChg>
        <pc:cxnChg chg="add mod">
          <ac:chgData name="Виктория Косурова" userId="7bcb6b36e84aeaf1" providerId="LiveId" clId="{534AEF10-1DF3-45DA-A1BF-EED0C45768B6}" dt="2024-09-18T07:36:59.576" v="33" actId="14100"/>
          <ac:cxnSpMkLst>
            <pc:docMk/>
            <pc:sldMk cId="1930326910" sldId="294"/>
            <ac:cxnSpMk id="22" creationId="{DE5A5E98-74EA-5701-1489-BEF010ED2F38}"/>
          </ac:cxnSpMkLst>
        </pc:cxnChg>
        <pc:cxnChg chg="add mod">
          <ac:chgData name="Виктория Косурова" userId="7bcb6b36e84aeaf1" providerId="LiveId" clId="{534AEF10-1DF3-45DA-A1BF-EED0C45768B6}" dt="2024-09-18T07:39:06.983" v="42" actId="14100"/>
          <ac:cxnSpMkLst>
            <pc:docMk/>
            <pc:sldMk cId="1930326910" sldId="294"/>
            <ac:cxnSpMk id="24" creationId="{5CA4CF6D-7F77-0A64-F801-122C064B01C1}"/>
          </ac:cxnSpMkLst>
        </pc:cxnChg>
      </pc:sldChg>
      <pc:sldChg chg="new del">
        <pc:chgData name="Виктория Косурова" userId="7bcb6b36e84aeaf1" providerId="LiveId" clId="{534AEF10-1DF3-45DA-A1BF-EED0C45768B6}" dt="2024-10-09T07:45:21.716" v="76" actId="47"/>
        <pc:sldMkLst>
          <pc:docMk/>
          <pc:sldMk cId="2282626094" sldId="303"/>
        </pc:sldMkLst>
      </pc:sldChg>
    </pc:docChg>
  </pc:docChgLst>
  <pc:docChgLst>
    <pc:chgData name="Виктория Косурова" userId="7bcb6b36e84aeaf1" providerId="LiveId" clId="{3E2C445D-F03C-4598-A170-FC5A44D5D75A}"/>
    <pc:docChg chg="undo redo custSel addSld delSld modSld addMainMaster delMainMaster">
      <pc:chgData name="Виктория Косурова" userId="7bcb6b36e84aeaf1" providerId="LiveId" clId="{3E2C445D-F03C-4598-A170-FC5A44D5D75A}" dt="2024-10-25T09:12:55.766" v="266" actId="20577"/>
      <pc:docMkLst>
        <pc:docMk/>
      </pc:docMkLst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2147379533" sldId="256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165371100" sldId="257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3159035473" sldId="258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2988200439" sldId="259"/>
        </pc:sldMkLst>
      </pc:sldChg>
      <pc:sldChg chg="addSp delSp modSp mod modTransition">
        <pc:chgData name="Виктория Косурова" userId="7bcb6b36e84aeaf1" providerId="LiveId" clId="{3E2C445D-F03C-4598-A170-FC5A44D5D75A}" dt="2024-10-22T15:30:37.459" v="247"/>
        <pc:sldMkLst>
          <pc:docMk/>
          <pc:sldMk cId="768980143" sldId="261"/>
        </pc:sldMkLst>
        <pc:spChg chg="add del mod">
          <ac:chgData name="Виктория Косурова" userId="7bcb6b36e84aeaf1" providerId="LiveId" clId="{3E2C445D-F03C-4598-A170-FC5A44D5D75A}" dt="2024-10-09T13:29:12.705" v="243" actId="404"/>
          <ac:spMkLst>
            <pc:docMk/>
            <pc:sldMk cId="768980143" sldId="261"/>
            <ac:spMk id="3" creationId="{00000000-0000-0000-0000-000000000000}"/>
          </ac:spMkLst>
        </pc:spChg>
        <pc:spChg chg="add del mod">
          <ac:chgData name="Виктория Косурова" userId="7bcb6b36e84aeaf1" providerId="LiveId" clId="{3E2C445D-F03C-4598-A170-FC5A44D5D75A}" dt="2024-10-09T13:11:11.774" v="31"/>
          <ac:spMkLst>
            <pc:docMk/>
            <pc:sldMk cId="768980143" sldId="261"/>
            <ac:spMk id="5" creationId="{0981F2A4-FA88-1C0E-4F8B-55D1AAE43CF5}"/>
          </ac:spMkLst>
        </pc:spChg>
        <pc:spChg chg="add mod">
          <ac:chgData name="Виктория Косурова" userId="7bcb6b36e84aeaf1" providerId="LiveId" clId="{3E2C445D-F03C-4598-A170-FC5A44D5D75A}" dt="2024-10-09T13:26:48.192" v="217" actId="14100"/>
          <ac:spMkLst>
            <pc:docMk/>
            <pc:sldMk cId="768980143" sldId="261"/>
            <ac:spMk id="10" creationId="{5347103E-9B7E-2F95-DAD8-73624F59939A}"/>
          </ac:spMkLst>
        </pc:spChg>
        <pc:graphicFrameChg chg="add del mod modGraphic">
          <ac:chgData name="Виктория Косурова" userId="7bcb6b36e84aeaf1" providerId="LiveId" clId="{3E2C445D-F03C-4598-A170-FC5A44D5D75A}" dt="2024-10-09T13:15:03.746" v="83" actId="21"/>
          <ac:graphicFrameMkLst>
            <pc:docMk/>
            <pc:sldMk cId="768980143" sldId="261"/>
            <ac:graphicFrameMk id="2" creationId="{084BF168-95AA-6A66-F9E2-AD4AF1D464FF}"/>
          </ac:graphicFrameMkLst>
        </pc:graphicFrameChg>
        <pc:graphicFrameChg chg="add mod">
          <ac:chgData name="Виктория Косурова" userId="7bcb6b36e84aeaf1" providerId="LiveId" clId="{3E2C445D-F03C-4598-A170-FC5A44D5D75A}" dt="2024-10-09T13:21:53.335" v="204" actId="1076"/>
          <ac:graphicFrameMkLst>
            <pc:docMk/>
            <pc:sldMk cId="768980143" sldId="261"/>
            <ac:graphicFrameMk id="4" creationId="{8A4671BE-3D8F-733D-CFDA-006258AF6C39}"/>
          </ac:graphicFrameMkLst>
        </pc:graphicFrameChg>
        <pc:graphicFrameChg chg="add del">
          <ac:chgData name="Виктория Косурова" userId="7bcb6b36e84aeaf1" providerId="LiveId" clId="{3E2C445D-F03C-4598-A170-FC5A44D5D75A}" dt="2024-10-09T13:28:40.791" v="223" actId="26606"/>
          <ac:graphicFrameMkLst>
            <pc:docMk/>
            <pc:sldMk cId="768980143" sldId="261"/>
            <ac:graphicFrameMk id="12" creationId="{B6F84DC8-323C-3915-74F7-B9532491E2FC}"/>
          </ac:graphicFrameMkLst>
        </pc:graphicFrameChg>
        <pc:graphicFrameChg chg="add del">
          <ac:chgData name="Виктория Косурова" userId="7bcb6b36e84aeaf1" providerId="LiveId" clId="{3E2C445D-F03C-4598-A170-FC5A44D5D75A}" dt="2024-10-09T13:28:47.025" v="225" actId="26606"/>
          <ac:graphicFrameMkLst>
            <pc:docMk/>
            <pc:sldMk cId="768980143" sldId="261"/>
            <ac:graphicFrameMk id="13" creationId="{1B3AD869-2433-B1E1-ACED-25D302DD5AFD}"/>
          </ac:graphicFrameMkLst>
        </pc:graphicFrameChg>
        <pc:picChg chg="mod">
          <ac:chgData name="Виктория Косурова" userId="7bcb6b36e84aeaf1" providerId="LiveId" clId="{3E2C445D-F03C-4598-A170-FC5A44D5D75A}" dt="2024-10-09T13:27:14.190" v="221" actId="1076"/>
          <ac:picMkLst>
            <pc:docMk/>
            <pc:sldMk cId="768980143" sldId="261"/>
            <ac:picMk id="9" creationId="{5BDB83E6-D83B-DC76-2897-78F5639C2A29}"/>
          </ac:picMkLst>
        </pc:picChg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2074507511" sldId="264"/>
        </pc:sldMkLst>
      </pc:sldChg>
      <pc:sldChg chg="addSp delSp modSp add del mod">
        <pc:chgData name="Виктория Косурова" userId="7bcb6b36e84aeaf1" providerId="LiveId" clId="{3E2C445D-F03C-4598-A170-FC5A44D5D75A}" dt="2024-10-10T10:54:29.625" v="246" actId="2696"/>
        <pc:sldMkLst>
          <pc:docMk/>
          <pc:sldMk cId="2254266553" sldId="266"/>
        </pc:sldMkLst>
        <pc:spChg chg="add mod">
          <ac:chgData name="Виктория Косурова" userId="7bcb6b36e84aeaf1" providerId="LiveId" clId="{3E2C445D-F03C-4598-A170-FC5A44D5D75A}" dt="2024-10-09T13:21:21.758" v="202" actId="21"/>
          <ac:spMkLst>
            <pc:docMk/>
            <pc:sldMk cId="2254266553" sldId="266"/>
            <ac:spMk id="3" creationId="{27D30714-C7FD-6578-DC45-58843B8BDE69}"/>
          </ac:spMkLst>
        </pc:spChg>
        <pc:graphicFrameChg chg="del mod modGraphic">
          <ac:chgData name="Виктория Косурова" userId="7bcb6b36e84aeaf1" providerId="LiveId" clId="{3E2C445D-F03C-4598-A170-FC5A44D5D75A}" dt="2024-10-09T13:21:21.758" v="202" actId="21"/>
          <ac:graphicFrameMkLst>
            <pc:docMk/>
            <pc:sldMk cId="2254266553" sldId="266"/>
            <ac:graphicFrameMk id="4" creationId="{00000000-0000-0000-0000-000000000000}"/>
          </ac:graphicFrameMkLst>
        </pc:graphicFrameChg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2018188892" sldId="268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1232238243" sldId="285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3921269935" sldId="286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2744738900" sldId="287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17447460" sldId="289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963468371" sldId="292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1930326910" sldId="294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3483211039" sldId="300"/>
        </pc:sldMkLst>
      </pc:sldChg>
      <pc:sldChg chg="modTransition">
        <pc:chgData name="Виктория Косурова" userId="7bcb6b36e84aeaf1" providerId="LiveId" clId="{3E2C445D-F03C-4598-A170-FC5A44D5D75A}" dt="2024-10-22T15:30:37.459" v="247"/>
        <pc:sldMkLst>
          <pc:docMk/>
          <pc:sldMk cId="881607418" sldId="301"/>
        </pc:sldMkLst>
      </pc:sldChg>
      <pc:sldChg chg="modSp mod modTransition">
        <pc:chgData name="Виктория Косурова" userId="7bcb6b36e84aeaf1" providerId="LiveId" clId="{3E2C445D-F03C-4598-A170-FC5A44D5D75A}" dt="2024-10-25T09:12:55.766" v="266" actId="20577"/>
        <pc:sldMkLst>
          <pc:docMk/>
          <pc:sldMk cId="2242139505" sldId="302"/>
        </pc:sldMkLst>
        <pc:spChg chg="mod">
          <ac:chgData name="Виктория Косурова" userId="7bcb6b36e84aeaf1" providerId="LiveId" clId="{3E2C445D-F03C-4598-A170-FC5A44D5D75A}" dt="2024-10-25T09:12:55.766" v="266" actId="20577"/>
          <ac:spMkLst>
            <pc:docMk/>
            <pc:sldMk cId="2242139505" sldId="302"/>
            <ac:spMk id="12" creationId="{F60EC52F-C746-8783-F53A-F7BE83764044}"/>
          </ac:spMkLst>
        </pc:spChg>
      </pc:sldChg>
      <pc:sldMasterChg chg="add del addSldLayout delSldLayout">
        <pc:chgData name="Виктория Косурова" userId="7bcb6b36e84aeaf1" providerId="LiveId" clId="{3E2C445D-F03C-4598-A170-FC5A44D5D75A}" dt="2024-10-10T10:54:29.625" v="246" actId="2696"/>
        <pc:sldMasterMkLst>
          <pc:docMk/>
          <pc:sldMasterMk cId="2382118969" sldId="2147483930"/>
        </pc:sldMasterMkLst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230183949" sldId="2147483931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364218441" sldId="2147483932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816449979" sldId="2147483933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1868159242" sldId="2147483934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949493204" sldId="2147483935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2377440831" sldId="2147483936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1894179584" sldId="2147483937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506956966" sldId="2147483938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2603369131" sldId="2147483939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1138887679" sldId="2147483940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1919436572" sldId="2147483941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2422637567" sldId="2147483942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2774186469" sldId="2147483943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515661899" sldId="2147483944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2799518904" sldId="2147483945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4264931827" sldId="2147483946"/>
          </pc:sldLayoutMkLst>
        </pc:sldLayoutChg>
        <pc:sldLayoutChg chg="add del">
          <pc:chgData name="Виктория Косурова" userId="7bcb6b36e84aeaf1" providerId="LiveId" clId="{3E2C445D-F03C-4598-A170-FC5A44D5D75A}" dt="2024-10-10T10:54:29.625" v="246" actId="2696"/>
          <pc:sldLayoutMkLst>
            <pc:docMk/>
            <pc:sldMasterMk cId="2382118969" sldId="2147483930"/>
            <pc:sldLayoutMk cId="3739943902" sldId="214748394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64A27-9927-439D-8059-7EE45E58590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CDD240-E336-4F56-B691-3D033E703DBA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Повышение рентабельности добычи нефти </a:t>
          </a:r>
          <a:endParaRPr lang="en-US" dirty="0"/>
        </a:p>
      </dgm:t>
    </dgm:pt>
    <dgm:pt modelId="{9C19150D-00A9-497C-950F-3C206070877E}" type="parTrans" cxnId="{FB99EF26-EE3B-4996-A207-3BAAC90C7F2B}">
      <dgm:prSet/>
      <dgm:spPr/>
      <dgm:t>
        <a:bodyPr/>
        <a:lstStyle/>
        <a:p>
          <a:endParaRPr lang="en-US"/>
        </a:p>
      </dgm:t>
    </dgm:pt>
    <dgm:pt modelId="{3020B51A-EE68-40BE-BADE-84F386C6A77F}" type="sibTrans" cxnId="{FB99EF26-EE3B-4996-A207-3BAAC90C7F2B}">
      <dgm:prSet/>
      <dgm:spPr/>
      <dgm:t>
        <a:bodyPr/>
        <a:lstStyle/>
        <a:p>
          <a:endParaRPr lang="en-US"/>
        </a:p>
      </dgm:t>
    </dgm:pt>
    <dgm:pt modelId="{887A4095-B3DA-4A6D-B549-E4C53EA42C2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Снижение эксплуатационных затрат </a:t>
          </a:r>
          <a:endParaRPr lang="en-US" dirty="0"/>
        </a:p>
      </dgm:t>
    </dgm:pt>
    <dgm:pt modelId="{8F2FC8FD-E9E7-4115-BD1A-76E5797AFBBF}" type="parTrans" cxnId="{CC6AD5C2-F9F0-4D7C-9DEE-C920BD6459C8}">
      <dgm:prSet/>
      <dgm:spPr/>
      <dgm:t>
        <a:bodyPr/>
        <a:lstStyle/>
        <a:p>
          <a:endParaRPr lang="en-US"/>
        </a:p>
      </dgm:t>
    </dgm:pt>
    <dgm:pt modelId="{8A856FCF-CD6E-44C0-A4DB-7CD0FF4211E8}" type="sibTrans" cxnId="{CC6AD5C2-F9F0-4D7C-9DEE-C920BD6459C8}">
      <dgm:prSet/>
      <dgm:spPr/>
      <dgm:t>
        <a:bodyPr/>
        <a:lstStyle/>
        <a:p>
          <a:endParaRPr lang="en-US"/>
        </a:p>
      </dgm:t>
    </dgm:pt>
    <dgm:pt modelId="{0A6C81B0-49CD-470C-9CF0-41313C1E03B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Рациональное использование недр</a:t>
          </a:r>
          <a:endParaRPr lang="en-US" dirty="0"/>
        </a:p>
      </dgm:t>
    </dgm:pt>
    <dgm:pt modelId="{FEDA71C2-83AC-4A2C-9ECB-2F0DCDB1135A}" type="parTrans" cxnId="{D410F08F-5BA9-487B-A83F-6630AEBD4343}">
      <dgm:prSet/>
      <dgm:spPr/>
      <dgm:t>
        <a:bodyPr/>
        <a:lstStyle/>
        <a:p>
          <a:endParaRPr lang="en-US"/>
        </a:p>
      </dgm:t>
    </dgm:pt>
    <dgm:pt modelId="{081EDE92-9EB9-4EAB-8874-7E9E735BF8FD}" type="sibTrans" cxnId="{D410F08F-5BA9-487B-A83F-6630AEBD4343}">
      <dgm:prSet/>
      <dgm:spPr/>
      <dgm:t>
        <a:bodyPr/>
        <a:lstStyle/>
        <a:p>
          <a:endParaRPr lang="en-US"/>
        </a:p>
      </dgm:t>
    </dgm:pt>
    <dgm:pt modelId="{C3856A79-F88A-4FE6-99C0-BC589665FE06}" type="pres">
      <dgm:prSet presAssocID="{EF164A27-9927-439D-8059-7EE45E585906}" presName="root" presStyleCnt="0">
        <dgm:presLayoutVars>
          <dgm:dir/>
          <dgm:resizeHandles val="exact"/>
        </dgm:presLayoutVars>
      </dgm:prSet>
      <dgm:spPr/>
    </dgm:pt>
    <dgm:pt modelId="{67BF67C4-7178-4EB7-8F0D-830AC226EDDA}" type="pres">
      <dgm:prSet presAssocID="{0ACDD240-E336-4F56-B691-3D033E703DBA}" presName="compNode" presStyleCnt="0"/>
      <dgm:spPr/>
    </dgm:pt>
    <dgm:pt modelId="{F77170A5-F324-4E6E-95E5-FFE77F29441B}" type="pres">
      <dgm:prSet presAssocID="{0ACDD240-E336-4F56-B691-3D033E703D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2FC7BDDE-FB7D-4C02-A129-755CDA0BE826}" type="pres">
      <dgm:prSet presAssocID="{0ACDD240-E336-4F56-B691-3D033E703DBA}" presName="spaceRect" presStyleCnt="0"/>
      <dgm:spPr/>
    </dgm:pt>
    <dgm:pt modelId="{053FBFB0-1ED0-48EA-AC45-47BC995C5B6C}" type="pres">
      <dgm:prSet presAssocID="{0ACDD240-E336-4F56-B691-3D033E703DBA}" presName="textRect" presStyleLbl="revTx" presStyleIdx="0" presStyleCnt="3">
        <dgm:presLayoutVars>
          <dgm:chMax val="1"/>
          <dgm:chPref val="1"/>
        </dgm:presLayoutVars>
      </dgm:prSet>
      <dgm:spPr/>
    </dgm:pt>
    <dgm:pt modelId="{8729FFD4-23C7-466D-BE41-72F694F18FF4}" type="pres">
      <dgm:prSet presAssocID="{3020B51A-EE68-40BE-BADE-84F386C6A77F}" presName="sibTrans" presStyleCnt="0"/>
      <dgm:spPr/>
    </dgm:pt>
    <dgm:pt modelId="{15D009A9-6CDA-43AB-B095-FA0022D9153A}" type="pres">
      <dgm:prSet presAssocID="{887A4095-B3DA-4A6D-B549-E4C53EA42C27}" presName="compNode" presStyleCnt="0"/>
      <dgm:spPr/>
    </dgm:pt>
    <dgm:pt modelId="{CBC24171-02B6-4047-900A-9D107971571B}" type="pres">
      <dgm:prSet presAssocID="{887A4095-B3DA-4A6D-B549-E4C53EA42C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3026486C-616C-48BF-84A0-B24BAB795AA6}" type="pres">
      <dgm:prSet presAssocID="{887A4095-B3DA-4A6D-B549-E4C53EA42C27}" presName="spaceRect" presStyleCnt="0"/>
      <dgm:spPr/>
    </dgm:pt>
    <dgm:pt modelId="{6C320B81-1381-4DF5-B964-0960EB42DBB8}" type="pres">
      <dgm:prSet presAssocID="{887A4095-B3DA-4A6D-B549-E4C53EA42C27}" presName="textRect" presStyleLbl="revTx" presStyleIdx="1" presStyleCnt="3">
        <dgm:presLayoutVars>
          <dgm:chMax val="1"/>
          <dgm:chPref val="1"/>
        </dgm:presLayoutVars>
      </dgm:prSet>
      <dgm:spPr/>
    </dgm:pt>
    <dgm:pt modelId="{56078160-9106-4575-8FB4-6CF9B9D18AE3}" type="pres">
      <dgm:prSet presAssocID="{8A856FCF-CD6E-44C0-A4DB-7CD0FF4211E8}" presName="sibTrans" presStyleCnt="0"/>
      <dgm:spPr/>
    </dgm:pt>
    <dgm:pt modelId="{D7002B7E-5A56-453C-AE77-0F74F12A79DA}" type="pres">
      <dgm:prSet presAssocID="{0A6C81B0-49CD-470C-9CF0-41313C1E03B0}" presName="compNode" presStyleCnt="0"/>
      <dgm:spPr/>
    </dgm:pt>
    <dgm:pt modelId="{AF724AD6-D439-4F67-94A1-CB8B22FB324A}" type="pres">
      <dgm:prSet presAssocID="{0A6C81B0-49CD-470C-9CF0-41313C1E03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86BCE99-97E1-4504-A907-54B763DB2CAF}" type="pres">
      <dgm:prSet presAssocID="{0A6C81B0-49CD-470C-9CF0-41313C1E03B0}" presName="spaceRect" presStyleCnt="0"/>
      <dgm:spPr/>
    </dgm:pt>
    <dgm:pt modelId="{CDCF6CA6-E82C-4BF4-B62B-A2CD59200109}" type="pres">
      <dgm:prSet presAssocID="{0A6C81B0-49CD-470C-9CF0-41313C1E03B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D3BE716-E221-4AE3-B1F1-1AD1162536CA}" type="presOf" srcId="{0A6C81B0-49CD-470C-9CF0-41313C1E03B0}" destId="{CDCF6CA6-E82C-4BF4-B62B-A2CD59200109}" srcOrd="0" destOrd="0" presId="urn:microsoft.com/office/officeart/2018/2/layout/IconLabelList"/>
    <dgm:cxn modelId="{1B47E517-C1A3-4B4C-B394-6143A741E24C}" type="presOf" srcId="{887A4095-B3DA-4A6D-B549-E4C53EA42C27}" destId="{6C320B81-1381-4DF5-B964-0960EB42DBB8}" srcOrd="0" destOrd="0" presId="urn:microsoft.com/office/officeart/2018/2/layout/IconLabelList"/>
    <dgm:cxn modelId="{FB99EF26-EE3B-4996-A207-3BAAC90C7F2B}" srcId="{EF164A27-9927-439D-8059-7EE45E585906}" destId="{0ACDD240-E336-4F56-B691-3D033E703DBA}" srcOrd="0" destOrd="0" parTransId="{9C19150D-00A9-497C-950F-3C206070877E}" sibTransId="{3020B51A-EE68-40BE-BADE-84F386C6A77F}"/>
    <dgm:cxn modelId="{D410F08F-5BA9-487B-A83F-6630AEBD4343}" srcId="{EF164A27-9927-439D-8059-7EE45E585906}" destId="{0A6C81B0-49CD-470C-9CF0-41313C1E03B0}" srcOrd="2" destOrd="0" parTransId="{FEDA71C2-83AC-4A2C-9ECB-2F0DCDB1135A}" sibTransId="{081EDE92-9EB9-4EAB-8874-7E9E735BF8FD}"/>
    <dgm:cxn modelId="{CC6AD5C2-F9F0-4D7C-9DEE-C920BD6459C8}" srcId="{EF164A27-9927-439D-8059-7EE45E585906}" destId="{887A4095-B3DA-4A6D-B549-E4C53EA42C27}" srcOrd="1" destOrd="0" parTransId="{8F2FC8FD-E9E7-4115-BD1A-76E5797AFBBF}" sibTransId="{8A856FCF-CD6E-44C0-A4DB-7CD0FF4211E8}"/>
    <dgm:cxn modelId="{D65AB6D1-A0C5-40B8-8ED1-12103C73A062}" type="presOf" srcId="{0ACDD240-E336-4F56-B691-3D033E703DBA}" destId="{053FBFB0-1ED0-48EA-AC45-47BC995C5B6C}" srcOrd="0" destOrd="0" presId="urn:microsoft.com/office/officeart/2018/2/layout/IconLabelList"/>
    <dgm:cxn modelId="{ADAED0FC-750C-4944-981D-9CCB4836527E}" type="presOf" srcId="{EF164A27-9927-439D-8059-7EE45E585906}" destId="{C3856A79-F88A-4FE6-99C0-BC589665FE06}" srcOrd="0" destOrd="0" presId="urn:microsoft.com/office/officeart/2018/2/layout/IconLabelList"/>
    <dgm:cxn modelId="{53A521AC-4E88-4DB3-999E-A75DCAD4207F}" type="presParOf" srcId="{C3856A79-F88A-4FE6-99C0-BC589665FE06}" destId="{67BF67C4-7178-4EB7-8F0D-830AC226EDDA}" srcOrd="0" destOrd="0" presId="urn:microsoft.com/office/officeart/2018/2/layout/IconLabelList"/>
    <dgm:cxn modelId="{B74D76BE-827B-43BE-BC1E-13683A71258E}" type="presParOf" srcId="{67BF67C4-7178-4EB7-8F0D-830AC226EDDA}" destId="{F77170A5-F324-4E6E-95E5-FFE77F29441B}" srcOrd="0" destOrd="0" presId="urn:microsoft.com/office/officeart/2018/2/layout/IconLabelList"/>
    <dgm:cxn modelId="{85DAF5C7-718E-44F1-8913-A69A33B5FDB2}" type="presParOf" srcId="{67BF67C4-7178-4EB7-8F0D-830AC226EDDA}" destId="{2FC7BDDE-FB7D-4C02-A129-755CDA0BE826}" srcOrd="1" destOrd="0" presId="urn:microsoft.com/office/officeart/2018/2/layout/IconLabelList"/>
    <dgm:cxn modelId="{A08A0F2B-1299-4B2A-853B-87545839A375}" type="presParOf" srcId="{67BF67C4-7178-4EB7-8F0D-830AC226EDDA}" destId="{053FBFB0-1ED0-48EA-AC45-47BC995C5B6C}" srcOrd="2" destOrd="0" presId="urn:microsoft.com/office/officeart/2018/2/layout/IconLabelList"/>
    <dgm:cxn modelId="{3F19BBEB-9A67-451E-A20B-D7811358C42C}" type="presParOf" srcId="{C3856A79-F88A-4FE6-99C0-BC589665FE06}" destId="{8729FFD4-23C7-466D-BE41-72F694F18FF4}" srcOrd="1" destOrd="0" presId="urn:microsoft.com/office/officeart/2018/2/layout/IconLabelList"/>
    <dgm:cxn modelId="{B1825137-D429-49E6-B894-3FC43D823E14}" type="presParOf" srcId="{C3856A79-F88A-4FE6-99C0-BC589665FE06}" destId="{15D009A9-6CDA-43AB-B095-FA0022D9153A}" srcOrd="2" destOrd="0" presId="urn:microsoft.com/office/officeart/2018/2/layout/IconLabelList"/>
    <dgm:cxn modelId="{04227DD9-B23F-4C71-B427-C5049601C28C}" type="presParOf" srcId="{15D009A9-6CDA-43AB-B095-FA0022D9153A}" destId="{CBC24171-02B6-4047-900A-9D107971571B}" srcOrd="0" destOrd="0" presId="urn:microsoft.com/office/officeart/2018/2/layout/IconLabelList"/>
    <dgm:cxn modelId="{1E295208-5538-4F21-A75B-D86B2BFE0FDB}" type="presParOf" srcId="{15D009A9-6CDA-43AB-B095-FA0022D9153A}" destId="{3026486C-616C-48BF-84A0-B24BAB795AA6}" srcOrd="1" destOrd="0" presId="urn:microsoft.com/office/officeart/2018/2/layout/IconLabelList"/>
    <dgm:cxn modelId="{A338CA45-103A-4754-A0C3-D972F7580897}" type="presParOf" srcId="{15D009A9-6CDA-43AB-B095-FA0022D9153A}" destId="{6C320B81-1381-4DF5-B964-0960EB42DBB8}" srcOrd="2" destOrd="0" presId="urn:microsoft.com/office/officeart/2018/2/layout/IconLabelList"/>
    <dgm:cxn modelId="{43EFC2B6-0087-45F1-B7C7-0A7CED685DE0}" type="presParOf" srcId="{C3856A79-F88A-4FE6-99C0-BC589665FE06}" destId="{56078160-9106-4575-8FB4-6CF9B9D18AE3}" srcOrd="3" destOrd="0" presId="urn:microsoft.com/office/officeart/2018/2/layout/IconLabelList"/>
    <dgm:cxn modelId="{01FF48CE-7B5B-45A0-BD0C-AC6430648581}" type="presParOf" srcId="{C3856A79-F88A-4FE6-99C0-BC589665FE06}" destId="{D7002B7E-5A56-453C-AE77-0F74F12A79DA}" srcOrd="4" destOrd="0" presId="urn:microsoft.com/office/officeart/2018/2/layout/IconLabelList"/>
    <dgm:cxn modelId="{27AC23BB-D35F-45BF-9083-FCBE933794FD}" type="presParOf" srcId="{D7002B7E-5A56-453C-AE77-0F74F12A79DA}" destId="{AF724AD6-D439-4F67-94A1-CB8B22FB324A}" srcOrd="0" destOrd="0" presId="urn:microsoft.com/office/officeart/2018/2/layout/IconLabelList"/>
    <dgm:cxn modelId="{C7873343-8759-4374-A78E-345992472E6D}" type="presParOf" srcId="{D7002B7E-5A56-453C-AE77-0F74F12A79DA}" destId="{B86BCE99-97E1-4504-A907-54B763DB2CAF}" srcOrd="1" destOrd="0" presId="urn:microsoft.com/office/officeart/2018/2/layout/IconLabelList"/>
    <dgm:cxn modelId="{6334AF84-897F-40D2-8C1E-E18184BE50BD}" type="presParOf" srcId="{D7002B7E-5A56-453C-AE77-0F74F12A79DA}" destId="{CDCF6CA6-E82C-4BF4-B62B-A2CD5920010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6DA4A4-4403-47BA-BF09-1D517C3E8222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0A6355-9547-4D93-86F5-C4D950573C53}">
      <dgm:prSet custT="1"/>
      <dgm:spPr>
        <a:solidFill>
          <a:schemeClr val="bg1">
            <a:lumMod val="95000"/>
            <a:lumOff val="5000"/>
          </a:schemeClr>
        </a:solidFill>
      </dgm:spPr>
      <dgm:t>
        <a:bodyPr/>
        <a:lstStyle/>
        <a:p>
          <a:r>
            <a:rPr lang="ru-RU" sz="1800" dirty="0"/>
            <a:t>Знакомство с нашей продукцией</a:t>
          </a:r>
          <a:endParaRPr lang="en-US" sz="1800" dirty="0"/>
        </a:p>
      </dgm:t>
    </dgm:pt>
    <dgm:pt modelId="{4C05A4CF-914E-46E2-81EB-4546FC356D4C}" type="parTrans" cxnId="{1C6E1AF6-191D-4026-8332-12C7CFFC3E37}">
      <dgm:prSet/>
      <dgm:spPr/>
      <dgm:t>
        <a:bodyPr/>
        <a:lstStyle/>
        <a:p>
          <a:endParaRPr lang="en-US"/>
        </a:p>
      </dgm:t>
    </dgm:pt>
    <dgm:pt modelId="{901A798A-2A00-4ADE-BAAB-AF54A8B17446}" type="sibTrans" cxnId="{1C6E1AF6-191D-4026-8332-12C7CFFC3E37}">
      <dgm:prSet/>
      <dgm:spPr>
        <a:ln>
          <a:solidFill>
            <a:srgbClr val="A5300F"/>
          </a:solidFill>
        </a:ln>
      </dgm:spPr>
      <dgm:t>
        <a:bodyPr/>
        <a:lstStyle/>
        <a:p>
          <a:endParaRPr lang="en-US"/>
        </a:p>
      </dgm:t>
    </dgm:pt>
    <dgm:pt modelId="{AE2F84F4-C7B9-4297-938B-76B5A07FDB2C}">
      <dgm:prSet custT="1"/>
      <dgm:spPr>
        <a:solidFill>
          <a:schemeClr val="bg1">
            <a:lumMod val="85000"/>
            <a:lumOff val="15000"/>
          </a:schemeClr>
        </a:solidFill>
      </dgm:spPr>
      <dgm:t>
        <a:bodyPr/>
        <a:lstStyle/>
        <a:p>
          <a:r>
            <a:rPr lang="ru-RU" sz="1800" dirty="0"/>
            <a:t>Выявление потенциального фонда у заказчика </a:t>
          </a:r>
          <a:endParaRPr lang="en-US" sz="1800" dirty="0"/>
        </a:p>
      </dgm:t>
    </dgm:pt>
    <dgm:pt modelId="{414CFC98-AEEC-4B50-B847-F033CCE8955B}" type="parTrans" cxnId="{A4FA41CB-D24F-43EE-80D1-D34A85A158C2}">
      <dgm:prSet/>
      <dgm:spPr/>
      <dgm:t>
        <a:bodyPr/>
        <a:lstStyle/>
        <a:p>
          <a:endParaRPr lang="en-US"/>
        </a:p>
      </dgm:t>
    </dgm:pt>
    <dgm:pt modelId="{4FA45F58-2486-4FC3-9F2A-A5832F32D1B7}" type="sibTrans" cxnId="{A4FA41CB-D24F-43EE-80D1-D34A85A158C2}">
      <dgm:prSet/>
      <dgm:spPr>
        <a:ln>
          <a:solidFill>
            <a:srgbClr val="A5300F"/>
          </a:solidFill>
        </a:ln>
      </dgm:spPr>
      <dgm:t>
        <a:bodyPr/>
        <a:lstStyle/>
        <a:p>
          <a:endParaRPr lang="en-US"/>
        </a:p>
      </dgm:t>
    </dgm:pt>
    <dgm:pt modelId="{4CDED0F1-4570-48D4-8F18-A505D6C382EC}">
      <dgm:prSet custT="1"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r>
            <a:rPr lang="ru-RU" sz="1800" dirty="0"/>
            <a:t>Заключение договора поставки/услуги</a:t>
          </a:r>
          <a:endParaRPr lang="en-US" sz="1800" dirty="0"/>
        </a:p>
      </dgm:t>
    </dgm:pt>
    <dgm:pt modelId="{136D018C-E8D0-461F-9521-EB372E11EF13}" type="parTrans" cxnId="{53C7412E-8310-4B8C-8C2E-2C77AFC97C17}">
      <dgm:prSet/>
      <dgm:spPr/>
      <dgm:t>
        <a:bodyPr/>
        <a:lstStyle/>
        <a:p>
          <a:endParaRPr lang="en-US"/>
        </a:p>
      </dgm:t>
    </dgm:pt>
    <dgm:pt modelId="{9D4BBF38-FDF3-445D-BBFC-BDEC0533E4ED}" type="sibTrans" cxnId="{53C7412E-8310-4B8C-8C2E-2C77AFC97C17}">
      <dgm:prSet/>
      <dgm:spPr>
        <a:ln>
          <a:solidFill>
            <a:srgbClr val="A5300F"/>
          </a:solidFill>
        </a:ln>
      </dgm:spPr>
      <dgm:t>
        <a:bodyPr/>
        <a:lstStyle/>
        <a:p>
          <a:endParaRPr lang="en-US"/>
        </a:p>
      </dgm:t>
    </dgm:pt>
    <dgm:pt modelId="{F53B3D23-27B1-415E-AC56-3A03DDF57B8E}">
      <dgm:prSet custT="1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ru-RU" sz="1800" dirty="0"/>
            <a:t>Изготовление оборудования </a:t>
          </a:r>
          <a:endParaRPr lang="en-US" sz="1800" dirty="0"/>
        </a:p>
      </dgm:t>
    </dgm:pt>
    <dgm:pt modelId="{5FABFF3F-F623-4DAC-B612-A43C88CB3C2E}" type="parTrans" cxnId="{0834918E-5CF9-4E01-9ADE-9935707F6F79}">
      <dgm:prSet/>
      <dgm:spPr/>
      <dgm:t>
        <a:bodyPr/>
        <a:lstStyle/>
        <a:p>
          <a:endParaRPr lang="en-US"/>
        </a:p>
      </dgm:t>
    </dgm:pt>
    <dgm:pt modelId="{7C5F705F-63F5-4C34-9498-90DA1FE55BBE}" type="sibTrans" cxnId="{0834918E-5CF9-4E01-9ADE-9935707F6F79}">
      <dgm:prSet/>
      <dgm:spPr>
        <a:ln>
          <a:solidFill>
            <a:srgbClr val="A5300F"/>
          </a:solidFill>
        </a:ln>
      </dgm:spPr>
      <dgm:t>
        <a:bodyPr/>
        <a:lstStyle/>
        <a:p>
          <a:endParaRPr lang="en-US"/>
        </a:p>
      </dgm:t>
    </dgm:pt>
    <dgm:pt modelId="{85D1B916-2433-4BF6-9E93-D1AD12023F4A}">
      <dgm:prSet custT="1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sz="1800" dirty="0"/>
            <a:t>Вывоз и ввод в эксплуатацию МСКУ на объекте заказчика </a:t>
          </a:r>
          <a:endParaRPr lang="en-US" sz="1800" dirty="0"/>
        </a:p>
      </dgm:t>
    </dgm:pt>
    <dgm:pt modelId="{BB7CCA70-0429-4339-8B2C-EC92BC3F4CE2}" type="parTrans" cxnId="{8AF8DE99-2E6D-4C25-A05A-729FFDEFEBF6}">
      <dgm:prSet/>
      <dgm:spPr/>
      <dgm:t>
        <a:bodyPr/>
        <a:lstStyle/>
        <a:p>
          <a:endParaRPr lang="en-US"/>
        </a:p>
      </dgm:t>
    </dgm:pt>
    <dgm:pt modelId="{0AB9F560-9452-4C4E-9081-5B77590C0E4C}" type="sibTrans" cxnId="{8AF8DE99-2E6D-4C25-A05A-729FFDEFEBF6}">
      <dgm:prSet/>
      <dgm:spPr>
        <a:ln>
          <a:solidFill>
            <a:srgbClr val="A5300F"/>
          </a:solidFill>
        </a:ln>
      </dgm:spPr>
      <dgm:t>
        <a:bodyPr/>
        <a:lstStyle/>
        <a:p>
          <a:endParaRPr lang="en-US"/>
        </a:p>
      </dgm:t>
    </dgm:pt>
    <dgm:pt modelId="{30518B58-4B20-41BF-99D6-F7B8769B41F5}">
      <dgm:prSet custT="1"/>
      <dgm:spPr>
        <a:solidFill>
          <a:schemeClr val="bg2">
            <a:lumMod val="50000"/>
            <a:lumOff val="50000"/>
          </a:schemeClr>
        </a:solidFill>
      </dgm:spPr>
      <dgm:t>
        <a:bodyPr/>
        <a:lstStyle/>
        <a:p>
          <a:r>
            <a:rPr lang="ru-RU" sz="1800" dirty="0"/>
            <a:t>Сопровождение эксплуатации</a:t>
          </a:r>
          <a:endParaRPr lang="en-US" sz="1800" dirty="0"/>
        </a:p>
      </dgm:t>
    </dgm:pt>
    <dgm:pt modelId="{E996AF8A-ACB9-42D5-BC7E-65DCD42B5AAE}" type="parTrans" cxnId="{190DAF68-2CC8-4604-B368-EE5F425BE585}">
      <dgm:prSet/>
      <dgm:spPr/>
      <dgm:t>
        <a:bodyPr/>
        <a:lstStyle/>
        <a:p>
          <a:endParaRPr lang="en-US"/>
        </a:p>
      </dgm:t>
    </dgm:pt>
    <dgm:pt modelId="{5026ED41-DA1E-402C-B571-DD60A21FC31E}" type="sibTrans" cxnId="{190DAF68-2CC8-4604-B368-EE5F425BE585}">
      <dgm:prSet/>
      <dgm:spPr/>
      <dgm:t>
        <a:bodyPr/>
        <a:lstStyle/>
        <a:p>
          <a:endParaRPr lang="en-US"/>
        </a:p>
      </dgm:t>
    </dgm:pt>
    <dgm:pt modelId="{14A41F6D-900A-41DB-A46C-C509DA6B4B08}" type="pres">
      <dgm:prSet presAssocID="{836DA4A4-4403-47BA-BF09-1D517C3E8222}" presName="Name0" presStyleCnt="0">
        <dgm:presLayoutVars>
          <dgm:dir/>
          <dgm:resizeHandles val="exact"/>
        </dgm:presLayoutVars>
      </dgm:prSet>
      <dgm:spPr/>
    </dgm:pt>
    <dgm:pt modelId="{9E8415E4-8EE7-4C60-BA13-84B242F748FC}" type="pres">
      <dgm:prSet presAssocID="{080A6355-9547-4D93-86F5-C4D950573C53}" presName="node" presStyleLbl="node1" presStyleIdx="0" presStyleCnt="6">
        <dgm:presLayoutVars>
          <dgm:bulletEnabled val="1"/>
        </dgm:presLayoutVars>
      </dgm:prSet>
      <dgm:spPr/>
    </dgm:pt>
    <dgm:pt modelId="{112C06A8-1CDE-4404-A7D0-DAB1A9B27598}" type="pres">
      <dgm:prSet presAssocID="{901A798A-2A00-4ADE-BAAB-AF54A8B17446}" presName="sibTrans" presStyleLbl="sibTrans1D1" presStyleIdx="0" presStyleCnt="5"/>
      <dgm:spPr/>
    </dgm:pt>
    <dgm:pt modelId="{C4703C08-11EF-445A-BFA9-AC7D027BC8C1}" type="pres">
      <dgm:prSet presAssocID="{901A798A-2A00-4ADE-BAAB-AF54A8B17446}" presName="connectorText" presStyleLbl="sibTrans1D1" presStyleIdx="0" presStyleCnt="5"/>
      <dgm:spPr/>
    </dgm:pt>
    <dgm:pt modelId="{1D69A74A-4DB3-426B-B423-32C9F4DCD874}" type="pres">
      <dgm:prSet presAssocID="{AE2F84F4-C7B9-4297-938B-76B5A07FDB2C}" presName="node" presStyleLbl="node1" presStyleIdx="1" presStyleCnt="6">
        <dgm:presLayoutVars>
          <dgm:bulletEnabled val="1"/>
        </dgm:presLayoutVars>
      </dgm:prSet>
      <dgm:spPr/>
    </dgm:pt>
    <dgm:pt modelId="{7DC3BCE8-4A06-40A3-A97E-363D42D73FBE}" type="pres">
      <dgm:prSet presAssocID="{4FA45F58-2486-4FC3-9F2A-A5832F32D1B7}" presName="sibTrans" presStyleLbl="sibTrans1D1" presStyleIdx="1" presStyleCnt="5"/>
      <dgm:spPr/>
    </dgm:pt>
    <dgm:pt modelId="{46A72ECB-7478-4556-9C22-66BE39279C58}" type="pres">
      <dgm:prSet presAssocID="{4FA45F58-2486-4FC3-9F2A-A5832F32D1B7}" presName="connectorText" presStyleLbl="sibTrans1D1" presStyleIdx="1" presStyleCnt="5"/>
      <dgm:spPr/>
    </dgm:pt>
    <dgm:pt modelId="{4885EEDC-7047-43A3-8939-25829A264218}" type="pres">
      <dgm:prSet presAssocID="{4CDED0F1-4570-48D4-8F18-A505D6C382EC}" presName="node" presStyleLbl="node1" presStyleIdx="2" presStyleCnt="6">
        <dgm:presLayoutVars>
          <dgm:bulletEnabled val="1"/>
        </dgm:presLayoutVars>
      </dgm:prSet>
      <dgm:spPr/>
    </dgm:pt>
    <dgm:pt modelId="{1DAB3AFA-E4AE-43C7-B982-C76E5EE5F091}" type="pres">
      <dgm:prSet presAssocID="{9D4BBF38-FDF3-445D-BBFC-BDEC0533E4ED}" presName="sibTrans" presStyleLbl="sibTrans1D1" presStyleIdx="2" presStyleCnt="5"/>
      <dgm:spPr/>
    </dgm:pt>
    <dgm:pt modelId="{DC15956F-9490-4176-BC0F-0E823F17482B}" type="pres">
      <dgm:prSet presAssocID="{9D4BBF38-FDF3-445D-BBFC-BDEC0533E4ED}" presName="connectorText" presStyleLbl="sibTrans1D1" presStyleIdx="2" presStyleCnt="5"/>
      <dgm:spPr/>
    </dgm:pt>
    <dgm:pt modelId="{05CA9B58-D748-4998-82B1-F62B9D09BC57}" type="pres">
      <dgm:prSet presAssocID="{F53B3D23-27B1-415E-AC56-3A03DDF57B8E}" presName="node" presStyleLbl="node1" presStyleIdx="3" presStyleCnt="6">
        <dgm:presLayoutVars>
          <dgm:bulletEnabled val="1"/>
        </dgm:presLayoutVars>
      </dgm:prSet>
      <dgm:spPr/>
    </dgm:pt>
    <dgm:pt modelId="{4B32AF58-7910-4182-82C8-694ED55D67F1}" type="pres">
      <dgm:prSet presAssocID="{7C5F705F-63F5-4C34-9498-90DA1FE55BBE}" presName="sibTrans" presStyleLbl="sibTrans1D1" presStyleIdx="3" presStyleCnt="5"/>
      <dgm:spPr/>
    </dgm:pt>
    <dgm:pt modelId="{FDD91801-5C29-48FA-9E9A-2D2AD9A7C0E5}" type="pres">
      <dgm:prSet presAssocID="{7C5F705F-63F5-4C34-9498-90DA1FE55BBE}" presName="connectorText" presStyleLbl="sibTrans1D1" presStyleIdx="3" presStyleCnt="5"/>
      <dgm:spPr/>
    </dgm:pt>
    <dgm:pt modelId="{B2E2B9E5-D7C6-4D97-89B7-DF0A607D5687}" type="pres">
      <dgm:prSet presAssocID="{85D1B916-2433-4BF6-9E93-D1AD12023F4A}" presName="node" presStyleLbl="node1" presStyleIdx="4" presStyleCnt="6">
        <dgm:presLayoutVars>
          <dgm:bulletEnabled val="1"/>
        </dgm:presLayoutVars>
      </dgm:prSet>
      <dgm:spPr/>
    </dgm:pt>
    <dgm:pt modelId="{20B4E165-AC1B-47C7-9B93-2CC463058F9F}" type="pres">
      <dgm:prSet presAssocID="{0AB9F560-9452-4C4E-9081-5B77590C0E4C}" presName="sibTrans" presStyleLbl="sibTrans1D1" presStyleIdx="4" presStyleCnt="5"/>
      <dgm:spPr/>
    </dgm:pt>
    <dgm:pt modelId="{AB1C58BB-4562-4320-9402-DF9F40A336A8}" type="pres">
      <dgm:prSet presAssocID="{0AB9F560-9452-4C4E-9081-5B77590C0E4C}" presName="connectorText" presStyleLbl="sibTrans1D1" presStyleIdx="4" presStyleCnt="5"/>
      <dgm:spPr/>
    </dgm:pt>
    <dgm:pt modelId="{E19DD2F6-4E5C-497E-AFF3-BE27068AF870}" type="pres">
      <dgm:prSet presAssocID="{30518B58-4B20-41BF-99D6-F7B8769B41F5}" presName="node" presStyleLbl="node1" presStyleIdx="5" presStyleCnt="6">
        <dgm:presLayoutVars>
          <dgm:bulletEnabled val="1"/>
        </dgm:presLayoutVars>
      </dgm:prSet>
      <dgm:spPr/>
    </dgm:pt>
  </dgm:ptLst>
  <dgm:cxnLst>
    <dgm:cxn modelId="{53C7412E-8310-4B8C-8C2E-2C77AFC97C17}" srcId="{836DA4A4-4403-47BA-BF09-1D517C3E8222}" destId="{4CDED0F1-4570-48D4-8F18-A505D6C382EC}" srcOrd="2" destOrd="0" parTransId="{136D018C-E8D0-461F-9521-EB372E11EF13}" sibTransId="{9D4BBF38-FDF3-445D-BBFC-BDEC0533E4ED}"/>
    <dgm:cxn modelId="{B6663F62-DBE9-4800-88AB-B731F84E2226}" type="presOf" srcId="{9D4BBF38-FDF3-445D-BBFC-BDEC0533E4ED}" destId="{DC15956F-9490-4176-BC0F-0E823F17482B}" srcOrd="1" destOrd="0" presId="urn:microsoft.com/office/officeart/2016/7/layout/RepeatingBendingProcessNew"/>
    <dgm:cxn modelId="{BE842443-E516-44B4-BCC9-FE6AE9DF5E09}" type="presOf" srcId="{7C5F705F-63F5-4C34-9498-90DA1FE55BBE}" destId="{FDD91801-5C29-48FA-9E9A-2D2AD9A7C0E5}" srcOrd="1" destOrd="0" presId="urn:microsoft.com/office/officeart/2016/7/layout/RepeatingBendingProcessNew"/>
    <dgm:cxn modelId="{BF97B463-E475-4A5D-9E0A-D34E3910685F}" type="presOf" srcId="{0AB9F560-9452-4C4E-9081-5B77590C0E4C}" destId="{20B4E165-AC1B-47C7-9B93-2CC463058F9F}" srcOrd="0" destOrd="0" presId="urn:microsoft.com/office/officeart/2016/7/layout/RepeatingBendingProcessNew"/>
    <dgm:cxn modelId="{190DAF68-2CC8-4604-B368-EE5F425BE585}" srcId="{836DA4A4-4403-47BA-BF09-1D517C3E8222}" destId="{30518B58-4B20-41BF-99D6-F7B8769B41F5}" srcOrd="5" destOrd="0" parTransId="{E996AF8A-ACB9-42D5-BC7E-65DCD42B5AAE}" sibTransId="{5026ED41-DA1E-402C-B571-DD60A21FC31E}"/>
    <dgm:cxn modelId="{53184C6A-1C01-45D7-A223-4C96A2AD3AB7}" type="presOf" srcId="{85D1B916-2433-4BF6-9E93-D1AD12023F4A}" destId="{B2E2B9E5-D7C6-4D97-89B7-DF0A607D5687}" srcOrd="0" destOrd="0" presId="urn:microsoft.com/office/officeart/2016/7/layout/RepeatingBendingProcessNew"/>
    <dgm:cxn modelId="{95A5B958-08EF-47FA-90EA-14C93F15FFF1}" type="presOf" srcId="{9D4BBF38-FDF3-445D-BBFC-BDEC0533E4ED}" destId="{1DAB3AFA-E4AE-43C7-B982-C76E5EE5F091}" srcOrd="0" destOrd="0" presId="urn:microsoft.com/office/officeart/2016/7/layout/RepeatingBendingProcessNew"/>
    <dgm:cxn modelId="{BAAE617A-FE1B-4B9F-B743-38DBAB72F7CC}" type="presOf" srcId="{7C5F705F-63F5-4C34-9498-90DA1FE55BBE}" destId="{4B32AF58-7910-4182-82C8-694ED55D67F1}" srcOrd="0" destOrd="0" presId="urn:microsoft.com/office/officeart/2016/7/layout/RepeatingBendingProcessNew"/>
    <dgm:cxn modelId="{A3871E82-A8DA-424E-B01A-4627ACC191B5}" type="presOf" srcId="{080A6355-9547-4D93-86F5-C4D950573C53}" destId="{9E8415E4-8EE7-4C60-BA13-84B242F748FC}" srcOrd="0" destOrd="0" presId="urn:microsoft.com/office/officeart/2016/7/layout/RepeatingBendingProcessNew"/>
    <dgm:cxn modelId="{BCF13F82-F87F-435F-B88C-6788F2A52110}" type="presOf" srcId="{836DA4A4-4403-47BA-BF09-1D517C3E8222}" destId="{14A41F6D-900A-41DB-A46C-C509DA6B4B08}" srcOrd="0" destOrd="0" presId="urn:microsoft.com/office/officeart/2016/7/layout/RepeatingBendingProcessNew"/>
    <dgm:cxn modelId="{6D083C85-E849-4B03-9C8F-DDF9F018A03C}" type="presOf" srcId="{901A798A-2A00-4ADE-BAAB-AF54A8B17446}" destId="{C4703C08-11EF-445A-BFA9-AC7D027BC8C1}" srcOrd="1" destOrd="0" presId="urn:microsoft.com/office/officeart/2016/7/layout/RepeatingBendingProcessNew"/>
    <dgm:cxn modelId="{0834918E-5CF9-4E01-9ADE-9935707F6F79}" srcId="{836DA4A4-4403-47BA-BF09-1D517C3E8222}" destId="{F53B3D23-27B1-415E-AC56-3A03DDF57B8E}" srcOrd="3" destOrd="0" parTransId="{5FABFF3F-F623-4DAC-B612-A43C88CB3C2E}" sibTransId="{7C5F705F-63F5-4C34-9498-90DA1FE55BBE}"/>
    <dgm:cxn modelId="{8AF8DE99-2E6D-4C25-A05A-729FFDEFEBF6}" srcId="{836DA4A4-4403-47BA-BF09-1D517C3E8222}" destId="{85D1B916-2433-4BF6-9E93-D1AD12023F4A}" srcOrd="4" destOrd="0" parTransId="{BB7CCA70-0429-4339-8B2C-EC92BC3F4CE2}" sibTransId="{0AB9F560-9452-4C4E-9081-5B77590C0E4C}"/>
    <dgm:cxn modelId="{CA430AAA-CB71-4FC4-8D54-B544B21415DC}" type="presOf" srcId="{0AB9F560-9452-4C4E-9081-5B77590C0E4C}" destId="{AB1C58BB-4562-4320-9402-DF9F40A336A8}" srcOrd="1" destOrd="0" presId="urn:microsoft.com/office/officeart/2016/7/layout/RepeatingBendingProcessNew"/>
    <dgm:cxn modelId="{F9BF1EAD-97E1-4A42-9B33-443FB53893DD}" type="presOf" srcId="{AE2F84F4-C7B9-4297-938B-76B5A07FDB2C}" destId="{1D69A74A-4DB3-426B-B423-32C9F4DCD874}" srcOrd="0" destOrd="0" presId="urn:microsoft.com/office/officeart/2016/7/layout/RepeatingBendingProcessNew"/>
    <dgm:cxn modelId="{1A6ECFCA-A2A9-4329-B45C-AA2FF56B731E}" type="presOf" srcId="{4CDED0F1-4570-48D4-8F18-A505D6C382EC}" destId="{4885EEDC-7047-43A3-8939-25829A264218}" srcOrd="0" destOrd="0" presId="urn:microsoft.com/office/officeart/2016/7/layout/RepeatingBendingProcessNew"/>
    <dgm:cxn modelId="{A4FA41CB-D24F-43EE-80D1-D34A85A158C2}" srcId="{836DA4A4-4403-47BA-BF09-1D517C3E8222}" destId="{AE2F84F4-C7B9-4297-938B-76B5A07FDB2C}" srcOrd="1" destOrd="0" parTransId="{414CFC98-AEEC-4B50-B847-F033CCE8955B}" sibTransId="{4FA45F58-2486-4FC3-9F2A-A5832F32D1B7}"/>
    <dgm:cxn modelId="{64CC4AD9-7587-49C7-AE6D-91C85917C259}" type="presOf" srcId="{30518B58-4B20-41BF-99D6-F7B8769B41F5}" destId="{E19DD2F6-4E5C-497E-AFF3-BE27068AF870}" srcOrd="0" destOrd="0" presId="urn:microsoft.com/office/officeart/2016/7/layout/RepeatingBendingProcessNew"/>
    <dgm:cxn modelId="{24E016E0-59AA-485F-86D4-3C6EAEC84BB6}" type="presOf" srcId="{F53B3D23-27B1-415E-AC56-3A03DDF57B8E}" destId="{05CA9B58-D748-4998-82B1-F62B9D09BC57}" srcOrd="0" destOrd="0" presId="urn:microsoft.com/office/officeart/2016/7/layout/RepeatingBendingProcessNew"/>
    <dgm:cxn modelId="{8E3C43E1-4FA7-47C6-8106-DA050FF82692}" type="presOf" srcId="{4FA45F58-2486-4FC3-9F2A-A5832F32D1B7}" destId="{46A72ECB-7478-4556-9C22-66BE39279C58}" srcOrd="1" destOrd="0" presId="urn:microsoft.com/office/officeart/2016/7/layout/RepeatingBendingProcessNew"/>
    <dgm:cxn modelId="{131BE7EB-F665-466C-B75F-B3772BA634CB}" type="presOf" srcId="{4FA45F58-2486-4FC3-9F2A-A5832F32D1B7}" destId="{7DC3BCE8-4A06-40A3-A97E-363D42D73FBE}" srcOrd="0" destOrd="0" presId="urn:microsoft.com/office/officeart/2016/7/layout/RepeatingBendingProcessNew"/>
    <dgm:cxn modelId="{1C6E1AF6-191D-4026-8332-12C7CFFC3E37}" srcId="{836DA4A4-4403-47BA-BF09-1D517C3E8222}" destId="{080A6355-9547-4D93-86F5-C4D950573C53}" srcOrd="0" destOrd="0" parTransId="{4C05A4CF-914E-46E2-81EB-4546FC356D4C}" sibTransId="{901A798A-2A00-4ADE-BAAB-AF54A8B17446}"/>
    <dgm:cxn modelId="{8EE45BF8-5A9F-4446-859D-6AECF1EFDBB6}" type="presOf" srcId="{901A798A-2A00-4ADE-BAAB-AF54A8B17446}" destId="{112C06A8-1CDE-4404-A7D0-DAB1A9B27598}" srcOrd="0" destOrd="0" presId="urn:microsoft.com/office/officeart/2016/7/layout/RepeatingBendingProcessNew"/>
    <dgm:cxn modelId="{00019A42-41D1-4D8E-B9F1-A52BA40729D4}" type="presParOf" srcId="{14A41F6D-900A-41DB-A46C-C509DA6B4B08}" destId="{9E8415E4-8EE7-4C60-BA13-84B242F748FC}" srcOrd="0" destOrd="0" presId="urn:microsoft.com/office/officeart/2016/7/layout/RepeatingBendingProcessNew"/>
    <dgm:cxn modelId="{0393147C-8CBE-47CF-9846-8CB2933FAE51}" type="presParOf" srcId="{14A41F6D-900A-41DB-A46C-C509DA6B4B08}" destId="{112C06A8-1CDE-4404-A7D0-DAB1A9B27598}" srcOrd="1" destOrd="0" presId="urn:microsoft.com/office/officeart/2016/7/layout/RepeatingBendingProcessNew"/>
    <dgm:cxn modelId="{7EFEFF81-3925-4FF8-A948-87FF1029CC05}" type="presParOf" srcId="{112C06A8-1CDE-4404-A7D0-DAB1A9B27598}" destId="{C4703C08-11EF-445A-BFA9-AC7D027BC8C1}" srcOrd="0" destOrd="0" presId="urn:microsoft.com/office/officeart/2016/7/layout/RepeatingBendingProcessNew"/>
    <dgm:cxn modelId="{7866EDA7-9803-44DB-9BF8-DC3D31ED6B06}" type="presParOf" srcId="{14A41F6D-900A-41DB-A46C-C509DA6B4B08}" destId="{1D69A74A-4DB3-426B-B423-32C9F4DCD874}" srcOrd="2" destOrd="0" presId="urn:microsoft.com/office/officeart/2016/7/layout/RepeatingBendingProcessNew"/>
    <dgm:cxn modelId="{97CE1D4B-3AE5-4543-83C0-83208C0C11A7}" type="presParOf" srcId="{14A41F6D-900A-41DB-A46C-C509DA6B4B08}" destId="{7DC3BCE8-4A06-40A3-A97E-363D42D73FBE}" srcOrd="3" destOrd="0" presId="urn:microsoft.com/office/officeart/2016/7/layout/RepeatingBendingProcessNew"/>
    <dgm:cxn modelId="{79B22255-22B5-4A18-A559-473BBB08C709}" type="presParOf" srcId="{7DC3BCE8-4A06-40A3-A97E-363D42D73FBE}" destId="{46A72ECB-7478-4556-9C22-66BE39279C58}" srcOrd="0" destOrd="0" presId="urn:microsoft.com/office/officeart/2016/7/layout/RepeatingBendingProcessNew"/>
    <dgm:cxn modelId="{EE864A3B-15C6-4F7B-884D-A0E278B091C8}" type="presParOf" srcId="{14A41F6D-900A-41DB-A46C-C509DA6B4B08}" destId="{4885EEDC-7047-43A3-8939-25829A264218}" srcOrd="4" destOrd="0" presId="urn:microsoft.com/office/officeart/2016/7/layout/RepeatingBendingProcessNew"/>
    <dgm:cxn modelId="{D5A0B118-F491-437A-9F32-78543572D8FF}" type="presParOf" srcId="{14A41F6D-900A-41DB-A46C-C509DA6B4B08}" destId="{1DAB3AFA-E4AE-43C7-B982-C76E5EE5F091}" srcOrd="5" destOrd="0" presId="urn:microsoft.com/office/officeart/2016/7/layout/RepeatingBendingProcessNew"/>
    <dgm:cxn modelId="{A7236826-B598-404A-B4E0-4A1E0B1DDF6F}" type="presParOf" srcId="{1DAB3AFA-E4AE-43C7-B982-C76E5EE5F091}" destId="{DC15956F-9490-4176-BC0F-0E823F17482B}" srcOrd="0" destOrd="0" presId="urn:microsoft.com/office/officeart/2016/7/layout/RepeatingBendingProcessNew"/>
    <dgm:cxn modelId="{6A8DFB7A-4B45-4B8C-889A-D40A88C45318}" type="presParOf" srcId="{14A41F6D-900A-41DB-A46C-C509DA6B4B08}" destId="{05CA9B58-D748-4998-82B1-F62B9D09BC57}" srcOrd="6" destOrd="0" presId="urn:microsoft.com/office/officeart/2016/7/layout/RepeatingBendingProcessNew"/>
    <dgm:cxn modelId="{FB5E17BA-D068-4F64-8963-DC658FB9D1D6}" type="presParOf" srcId="{14A41F6D-900A-41DB-A46C-C509DA6B4B08}" destId="{4B32AF58-7910-4182-82C8-694ED55D67F1}" srcOrd="7" destOrd="0" presId="urn:microsoft.com/office/officeart/2016/7/layout/RepeatingBendingProcessNew"/>
    <dgm:cxn modelId="{B2C40FE5-2891-4074-B7F8-F478B53EC121}" type="presParOf" srcId="{4B32AF58-7910-4182-82C8-694ED55D67F1}" destId="{FDD91801-5C29-48FA-9E9A-2D2AD9A7C0E5}" srcOrd="0" destOrd="0" presId="urn:microsoft.com/office/officeart/2016/7/layout/RepeatingBendingProcessNew"/>
    <dgm:cxn modelId="{2A388316-E691-4E57-AF58-883B30BEB0B0}" type="presParOf" srcId="{14A41F6D-900A-41DB-A46C-C509DA6B4B08}" destId="{B2E2B9E5-D7C6-4D97-89B7-DF0A607D5687}" srcOrd="8" destOrd="0" presId="urn:microsoft.com/office/officeart/2016/7/layout/RepeatingBendingProcessNew"/>
    <dgm:cxn modelId="{BE4CD111-A5BA-4FD6-B4F3-021EAB84EB9D}" type="presParOf" srcId="{14A41F6D-900A-41DB-A46C-C509DA6B4B08}" destId="{20B4E165-AC1B-47C7-9B93-2CC463058F9F}" srcOrd="9" destOrd="0" presId="urn:microsoft.com/office/officeart/2016/7/layout/RepeatingBendingProcessNew"/>
    <dgm:cxn modelId="{D93B9DA3-A61D-49CB-972D-064DA1597711}" type="presParOf" srcId="{20B4E165-AC1B-47C7-9B93-2CC463058F9F}" destId="{AB1C58BB-4562-4320-9402-DF9F40A336A8}" srcOrd="0" destOrd="0" presId="urn:microsoft.com/office/officeart/2016/7/layout/RepeatingBendingProcessNew"/>
    <dgm:cxn modelId="{CCB59D52-A290-4DA0-9477-3E7A65CD3F95}" type="presParOf" srcId="{14A41F6D-900A-41DB-A46C-C509DA6B4B08}" destId="{E19DD2F6-4E5C-497E-AFF3-BE27068AF870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170A5-F324-4E6E-95E5-FFE77F29441B}">
      <dsp:nvSpPr>
        <dsp:cNvPr id="0" name=""/>
        <dsp:cNvSpPr/>
      </dsp:nvSpPr>
      <dsp:spPr>
        <a:xfrm>
          <a:off x="1015286" y="1020360"/>
          <a:ext cx="1111494" cy="1111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FBFB0-1ED0-48EA-AC45-47BC995C5B6C}">
      <dsp:nvSpPr>
        <dsp:cNvPr id="0" name=""/>
        <dsp:cNvSpPr/>
      </dsp:nvSpPr>
      <dsp:spPr>
        <a:xfrm>
          <a:off x="336040" y="2455120"/>
          <a:ext cx="246998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Повышение рентабельности добычи нефти </a:t>
          </a:r>
          <a:endParaRPr lang="en-US" sz="1500" kern="1200" dirty="0"/>
        </a:p>
      </dsp:txBody>
      <dsp:txXfrm>
        <a:off x="336040" y="2455120"/>
        <a:ext cx="2469988" cy="720000"/>
      </dsp:txXfrm>
    </dsp:sp>
    <dsp:sp modelId="{CBC24171-02B6-4047-900A-9D107971571B}">
      <dsp:nvSpPr>
        <dsp:cNvPr id="0" name=""/>
        <dsp:cNvSpPr/>
      </dsp:nvSpPr>
      <dsp:spPr>
        <a:xfrm>
          <a:off x="3917523" y="1020360"/>
          <a:ext cx="1111494" cy="1111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20B81-1381-4DF5-B964-0960EB42DBB8}">
      <dsp:nvSpPr>
        <dsp:cNvPr id="0" name=""/>
        <dsp:cNvSpPr/>
      </dsp:nvSpPr>
      <dsp:spPr>
        <a:xfrm>
          <a:off x="3238276" y="2455120"/>
          <a:ext cx="246998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Снижение эксплуатационных затрат </a:t>
          </a:r>
          <a:endParaRPr lang="en-US" sz="1500" kern="1200" dirty="0"/>
        </a:p>
      </dsp:txBody>
      <dsp:txXfrm>
        <a:off x="3238276" y="2455120"/>
        <a:ext cx="2469988" cy="720000"/>
      </dsp:txXfrm>
    </dsp:sp>
    <dsp:sp modelId="{AF724AD6-D439-4F67-94A1-CB8B22FB324A}">
      <dsp:nvSpPr>
        <dsp:cNvPr id="0" name=""/>
        <dsp:cNvSpPr/>
      </dsp:nvSpPr>
      <dsp:spPr>
        <a:xfrm>
          <a:off x="6819759" y="1020360"/>
          <a:ext cx="1111494" cy="1111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F6CA6-E82C-4BF4-B62B-A2CD59200109}">
      <dsp:nvSpPr>
        <dsp:cNvPr id="0" name=""/>
        <dsp:cNvSpPr/>
      </dsp:nvSpPr>
      <dsp:spPr>
        <a:xfrm>
          <a:off x="6140512" y="2455120"/>
          <a:ext cx="246998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Рациональное использование недр</a:t>
          </a:r>
          <a:endParaRPr lang="en-US" sz="1500" kern="1200" dirty="0"/>
        </a:p>
      </dsp:txBody>
      <dsp:txXfrm>
        <a:off x="6140512" y="2455120"/>
        <a:ext cx="2469988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C06A8-1CDE-4404-A7D0-DAB1A9B27598}">
      <dsp:nvSpPr>
        <dsp:cNvPr id="0" name=""/>
        <dsp:cNvSpPr/>
      </dsp:nvSpPr>
      <dsp:spPr>
        <a:xfrm>
          <a:off x="2586799" y="980597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rgbClr val="A5300F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3554" y="1023348"/>
        <a:ext cx="29690" cy="5938"/>
      </dsp:txXfrm>
    </dsp:sp>
    <dsp:sp modelId="{9E8415E4-8EE7-4C60-BA13-84B242F748FC}">
      <dsp:nvSpPr>
        <dsp:cNvPr id="0" name=""/>
        <dsp:cNvSpPr/>
      </dsp:nvSpPr>
      <dsp:spPr>
        <a:xfrm>
          <a:off x="6858" y="251795"/>
          <a:ext cx="2581741" cy="1549044"/>
        </a:xfrm>
        <a:prstGeom prst="rect">
          <a:avLst/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Знакомство с нашей продукцией</a:t>
          </a:r>
          <a:endParaRPr lang="en-US" sz="1800" kern="1200" dirty="0"/>
        </a:p>
      </dsp:txBody>
      <dsp:txXfrm>
        <a:off x="6858" y="251795"/>
        <a:ext cx="2581741" cy="1549044"/>
      </dsp:txXfrm>
    </dsp:sp>
    <dsp:sp modelId="{7DC3BCE8-4A06-40A3-A97E-363D42D73FBE}">
      <dsp:nvSpPr>
        <dsp:cNvPr id="0" name=""/>
        <dsp:cNvSpPr/>
      </dsp:nvSpPr>
      <dsp:spPr>
        <a:xfrm>
          <a:off x="5762341" y="980597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rgbClr val="A5300F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29096" y="1023348"/>
        <a:ext cx="29690" cy="5938"/>
      </dsp:txXfrm>
    </dsp:sp>
    <dsp:sp modelId="{1D69A74A-4DB3-426B-B423-32C9F4DCD874}">
      <dsp:nvSpPr>
        <dsp:cNvPr id="0" name=""/>
        <dsp:cNvSpPr/>
      </dsp:nvSpPr>
      <dsp:spPr>
        <a:xfrm>
          <a:off x="3182399" y="251795"/>
          <a:ext cx="2581741" cy="1549044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Выявление потенциального фонда у заказчика </a:t>
          </a:r>
          <a:endParaRPr lang="en-US" sz="1800" kern="1200" dirty="0"/>
        </a:p>
      </dsp:txBody>
      <dsp:txXfrm>
        <a:off x="3182399" y="251795"/>
        <a:ext cx="2581741" cy="1549044"/>
      </dsp:txXfrm>
    </dsp:sp>
    <dsp:sp modelId="{1DAB3AFA-E4AE-43C7-B982-C76E5EE5F091}">
      <dsp:nvSpPr>
        <dsp:cNvPr id="0" name=""/>
        <dsp:cNvSpPr/>
      </dsp:nvSpPr>
      <dsp:spPr>
        <a:xfrm>
          <a:off x="1297728" y="1799040"/>
          <a:ext cx="6351083" cy="563200"/>
        </a:xfrm>
        <a:custGeom>
          <a:avLst/>
          <a:gdLst/>
          <a:ahLst/>
          <a:cxnLst/>
          <a:rect l="0" t="0" r="0" b="0"/>
          <a:pathLst>
            <a:path>
              <a:moveTo>
                <a:pt x="6351083" y="0"/>
              </a:moveTo>
              <a:lnTo>
                <a:pt x="6351083" y="298700"/>
              </a:lnTo>
              <a:lnTo>
                <a:pt x="0" y="298700"/>
              </a:lnTo>
              <a:lnTo>
                <a:pt x="0" y="563200"/>
              </a:lnTo>
            </a:path>
          </a:pathLst>
        </a:custGeom>
        <a:noFill/>
        <a:ln w="9525" cap="rnd" cmpd="sng" algn="ctr">
          <a:solidFill>
            <a:srgbClr val="A5300F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3800" y="2077671"/>
        <a:ext cx="318939" cy="5938"/>
      </dsp:txXfrm>
    </dsp:sp>
    <dsp:sp modelId="{4885EEDC-7047-43A3-8939-25829A264218}">
      <dsp:nvSpPr>
        <dsp:cNvPr id="0" name=""/>
        <dsp:cNvSpPr/>
      </dsp:nvSpPr>
      <dsp:spPr>
        <a:xfrm>
          <a:off x="6357941" y="251795"/>
          <a:ext cx="2581741" cy="1549044"/>
        </a:xfrm>
        <a:prstGeom prst="rect">
          <a:avLst/>
        </a:prstGeom>
        <a:solidFill>
          <a:schemeClr val="bg1">
            <a:lumMod val="75000"/>
            <a:lumOff val="2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Заключение договора поставки/услуги</a:t>
          </a:r>
          <a:endParaRPr lang="en-US" sz="1800" kern="1200" dirty="0"/>
        </a:p>
      </dsp:txBody>
      <dsp:txXfrm>
        <a:off x="6357941" y="251795"/>
        <a:ext cx="2581741" cy="1549044"/>
      </dsp:txXfrm>
    </dsp:sp>
    <dsp:sp modelId="{4B32AF58-7910-4182-82C8-694ED55D67F1}">
      <dsp:nvSpPr>
        <dsp:cNvPr id="0" name=""/>
        <dsp:cNvSpPr/>
      </dsp:nvSpPr>
      <dsp:spPr>
        <a:xfrm>
          <a:off x="2586799" y="3123443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rgbClr val="A5300F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3554" y="3166194"/>
        <a:ext cx="29690" cy="5938"/>
      </dsp:txXfrm>
    </dsp:sp>
    <dsp:sp modelId="{05CA9B58-D748-4998-82B1-F62B9D09BC57}">
      <dsp:nvSpPr>
        <dsp:cNvPr id="0" name=""/>
        <dsp:cNvSpPr/>
      </dsp:nvSpPr>
      <dsp:spPr>
        <a:xfrm>
          <a:off x="6858" y="2394640"/>
          <a:ext cx="2581741" cy="1549044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Изготовление оборудования </a:t>
          </a:r>
          <a:endParaRPr lang="en-US" sz="1800" kern="1200" dirty="0"/>
        </a:p>
      </dsp:txBody>
      <dsp:txXfrm>
        <a:off x="6858" y="2394640"/>
        <a:ext cx="2581741" cy="1549044"/>
      </dsp:txXfrm>
    </dsp:sp>
    <dsp:sp modelId="{20B4E165-AC1B-47C7-9B93-2CC463058F9F}">
      <dsp:nvSpPr>
        <dsp:cNvPr id="0" name=""/>
        <dsp:cNvSpPr/>
      </dsp:nvSpPr>
      <dsp:spPr>
        <a:xfrm>
          <a:off x="5762341" y="3123443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rgbClr val="A5300F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29096" y="3166194"/>
        <a:ext cx="29690" cy="5938"/>
      </dsp:txXfrm>
    </dsp:sp>
    <dsp:sp modelId="{B2E2B9E5-D7C6-4D97-89B7-DF0A607D5687}">
      <dsp:nvSpPr>
        <dsp:cNvPr id="0" name=""/>
        <dsp:cNvSpPr/>
      </dsp:nvSpPr>
      <dsp:spPr>
        <a:xfrm>
          <a:off x="3182399" y="2394640"/>
          <a:ext cx="2581741" cy="1549044"/>
        </a:xfrm>
        <a:prstGeom prst="rect">
          <a:avLst/>
        </a:prstGeom>
        <a:solidFill>
          <a:schemeClr val="bg1">
            <a:lumMod val="50000"/>
            <a:lumOff val="5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Вывоз и ввод в эксплуатацию МСКУ на объекте заказчика </a:t>
          </a:r>
          <a:endParaRPr lang="en-US" sz="1800" kern="1200" dirty="0"/>
        </a:p>
      </dsp:txBody>
      <dsp:txXfrm>
        <a:off x="3182399" y="2394640"/>
        <a:ext cx="2581741" cy="1549044"/>
      </dsp:txXfrm>
    </dsp:sp>
    <dsp:sp modelId="{E19DD2F6-4E5C-497E-AFF3-BE27068AF870}">
      <dsp:nvSpPr>
        <dsp:cNvPr id="0" name=""/>
        <dsp:cNvSpPr/>
      </dsp:nvSpPr>
      <dsp:spPr>
        <a:xfrm>
          <a:off x="6357941" y="2394640"/>
          <a:ext cx="2581741" cy="1549044"/>
        </a:xfrm>
        <a:prstGeom prst="rect">
          <a:avLst/>
        </a:prstGeom>
        <a:solidFill>
          <a:schemeClr val="bg2">
            <a:lumMod val="50000"/>
            <a:lumOff val="5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Сопровождение эксплуатации</a:t>
          </a:r>
          <a:endParaRPr lang="en-US" sz="1800" kern="1200" dirty="0"/>
        </a:p>
      </dsp:txBody>
      <dsp:txXfrm>
        <a:off x="6357941" y="2394640"/>
        <a:ext cx="2581741" cy="1549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8" cy="344092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9" y="0"/>
            <a:ext cx="4309798" cy="344092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r">
              <a:defRPr sz="1200"/>
            </a:lvl1pPr>
          </a:lstStyle>
          <a:p>
            <a:fld id="{0C1038AF-675D-4567-A560-6BA8397D6230}" type="datetimeFigureOut">
              <a:rPr lang="ru-RU" smtClean="0"/>
              <a:t>25.10.2024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13910"/>
            <a:ext cx="4309798" cy="344091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9" y="6513910"/>
            <a:ext cx="4309798" cy="344091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r">
              <a:defRPr sz="1200"/>
            </a:lvl1pPr>
          </a:lstStyle>
          <a:p>
            <a:fld id="{C2B3C7F7-23D3-4D0A-BF96-86957DA1FE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126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8" cy="344092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589" y="0"/>
            <a:ext cx="4309798" cy="344092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r">
              <a:defRPr sz="1200"/>
            </a:lvl1pPr>
          </a:lstStyle>
          <a:p>
            <a:fld id="{6A578698-87B9-497C-81B8-34AF72A57A6F}" type="datetimeFigureOut">
              <a:rPr lang="ru-RU" smtClean="0"/>
              <a:t>25.10.2024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321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18" tIns="46159" rIns="92318" bIns="4615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70" y="3300413"/>
            <a:ext cx="7956550" cy="2700338"/>
          </a:xfrm>
          <a:prstGeom prst="rect">
            <a:avLst/>
          </a:prstGeom>
        </p:spPr>
        <p:txBody>
          <a:bodyPr vert="horz" lIns="92318" tIns="46159" rIns="92318" bIns="4615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4309798" cy="344091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589" y="6513910"/>
            <a:ext cx="4309798" cy="344091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r">
              <a:defRPr sz="1200"/>
            </a:lvl1pPr>
          </a:lstStyle>
          <a:p>
            <a:fld id="{117E42B9-D63B-4714-A2F8-223CA51B2FE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98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6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794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20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367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053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12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13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30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75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391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0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02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6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79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E42B9-D63B-4714-A2F8-223CA51B2FE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51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AFB85-AFD8-4D23-BCC1-58FD066581D4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1350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706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3560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860995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40022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44669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55430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17B-40D9-4DDD-85D4-7348277733A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20987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F5013-34F1-40D9-B7F1-9789ECEA43DC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8855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C046-B3EC-4DE9-8A19-ACD72DC5D251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73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0E5F-6DDA-4DDD-B938-DB39081D266B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7249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5BFB-2A5B-402E-A981-C7450C314223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5205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93B-BC32-45AC-9EC9-4238A0F2E88B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8582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C08F-9816-4DFA-A330-098EF4401044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4368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5A71-00C1-4CB2-8F96-367B7123F35B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87411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546B-730C-410D-8A07-E30AC4BB39B0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1956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9866-D307-4DDE-A156-A6F7FC2A372D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56410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6C6609-0C50-4434-BCEA-A893090B6162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B1440-1918-47E9-A540-DDB1732950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730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ransition spd="slow">
    <p:push dir="u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5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diagramData" Target="../diagrams/data2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1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3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 помещении, пол, мебель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7081B88-845E-260F-F86A-08ED9C060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3" r="-2" b="5733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Rectangle 17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147542" y="5052495"/>
            <a:ext cx="8753476" cy="1439637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МОБИЛЬНАЯ</a:t>
            </a:r>
            <a:r>
              <a:rPr lang="en-US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 </a:t>
            </a:r>
            <a:r>
              <a:rPr lang="ru-RU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СКВАЖИННАЯ</a:t>
            </a:r>
            <a:br>
              <a:rPr lang="ru-RU" sz="4200" b="1" dirty="0">
                <a:solidFill>
                  <a:srgbClr val="EBEBEB"/>
                </a:solidFill>
                <a:ea typeface="Yu Gothic UI" panose="020B0500000000000000" pitchFamily="34" charset="-128"/>
              </a:rPr>
            </a:br>
            <a:r>
              <a:rPr lang="ru-RU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КОМПРЕССОРНАЯ</a:t>
            </a:r>
            <a:r>
              <a:rPr lang="en-US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 </a:t>
            </a:r>
            <a:r>
              <a:rPr lang="ru-RU" sz="4200" b="1" dirty="0">
                <a:solidFill>
                  <a:srgbClr val="EBEBEB"/>
                </a:solidFill>
                <a:ea typeface="Yu Gothic UI" panose="020B0500000000000000" pitchFamily="34" charset="-128"/>
              </a:rPr>
              <a:t>УСТАНОВКА</a:t>
            </a:r>
            <a:br>
              <a:rPr lang="en-US" sz="4200" b="1" dirty="0">
                <a:solidFill>
                  <a:srgbClr val="EBEBEB"/>
                </a:solidFill>
                <a:ea typeface="Yu Gothic UI" panose="020B0500000000000000" pitchFamily="34" charset="-128"/>
              </a:rPr>
            </a:br>
            <a:r>
              <a:rPr lang="ru-RU" sz="4200" dirty="0">
                <a:solidFill>
                  <a:srgbClr val="EBEBEB"/>
                </a:solidFill>
                <a:ea typeface="Yu Gothic UI" panose="020B0500000000000000" pitchFamily="34" charset="-128"/>
              </a:rPr>
              <a:t>(МСКУ)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FB27F3-4EBF-8A02-D741-FD5B3F128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304" y="365868"/>
            <a:ext cx="2178714" cy="481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2C6B0-4083-3F37-BE27-3D7CA40321B6}"/>
              </a:ext>
            </a:extLst>
          </p:cNvPr>
          <p:cNvSpPr txBox="1"/>
          <p:nvPr/>
        </p:nvSpPr>
        <p:spPr>
          <a:xfrm>
            <a:off x="10437812" y="522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</a:schemeClr>
                </a:solidFill>
              </a:rPr>
              <a:t>2012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C4746-B8AC-C2F5-1A8A-8D947FDC519A}"/>
              </a:ext>
            </a:extLst>
          </p:cNvPr>
          <p:cNvSpPr txBox="1"/>
          <p:nvPr/>
        </p:nvSpPr>
        <p:spPr>
          <a:xfrm>
            <a:off x="10437812" y="827845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</a:schemeClr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147379533"/>
      </p:ext>
    </p:extLst>
  </p:cSld>
  <p:clrMapOvr>
    <a:masterClrMapping/>
  </p:clrMapOvr>
  <p:transition spd="slow" advTm="1043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10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99E4C45D-ACE8-5DFB-1F60-94F69436E417}"/>
              </a:ext>
            </a:extLst>
          </p:cNvPr>
          <p:cNvSpPr txBox="1">
            <a:spLocks/>
          </p:cNvSpPr>
          <p:nvPr/>
        </p:nvSpPr>
        <p:spPr>
          <a:xfrm>
            <a:off x="6095389" y="2013946"/>
            <a:ext cx="4754563" cy="4217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8CC57B-1647-5A3D-D9C0-C992C873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Эффективность применения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958DA-006B-BB69-1FD9-33A1CFAC64C8}"/>
              </a:ext>
            </a:extLst>
          </p:cNvPr>
          <p:cNvSpPr txBox="1"/>
          <p:nvPr/>
        </p:nvSpPr>
        <p:spPr>
          <a:xfrm>
            <a:off x="2007722" y="1543152"/>
            <a:ext cx="35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ВНЕДРЕНИЯ МСКУ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D1C45-6729-C853-8910-54493C0B1EFD}"/>
              </a:ext>
            </a:extLst>
          </p:cNvPr>
          <p:cNvSpPr txBox="1"/>
          <p:nvPr/>
        </p:nvSpPr>
        <p:spPr>
          <a:xfrm>
            <a:off x="2005287" y="4048675"/>
            <a:ext cx="35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ВНЕДРЕНИЯ МСКУ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F9871F-EA1E-238F-4B59-3DF10EF89E3A}"/>
              </a:ext>
            </a:extLst>
          </p:cNvPr>
          <p:cNvSpPr txBox="1"/>
          <p:nvPr/>
        </p:nvSpPr>
        <p:spPr>
          <a:xfrm>
            <a:off x="5892327" y="2118530"/>
            <a:ext cx="3540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РЕЗУЛЬТАТ</a:t>
            </a:r>
            <a:endParaRPr lang="ru-RU" dirty="0"/>
          </a:p>
        </p:txBody>
      </p:sp>
      <p:sp>
        <p:nvSpPr>
          <p:cNvPr id="20" name="Стрелка: изогнутая влево 19">
            <a:extLst>
              <a:ext uri="{FF2B5EF4-FFF2-40B4-BE49-F238E27FC236}">
                <a16:creationId xmlns:a16="http://schemas.microsoft.com/office/drawing/2014/main" id="{80FFE289-81E7-2FC6-9844-70F31ECA8C19}"/>
              </a:ext>
            </a:extLst>
          </p:cNvPr>
          <p:cNvSpPr/>
          <p:nvPr/>
        </p:nvSpPr>
        <p:spPr>
          <a:xfrm rot="304936" flipH="1">
            <a:off x="1242098" y="2550093"/>
            <a:ext cx="832604" cy="276020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трелка: изогнутая вверх 23">
            <a:extLst>
              <a:ext uri="{FF2B5EF4-FFF2-40B4-BE49-F238E27FC236}">
                <a16:creationId xmlns:a16="http://schemas.microsoft.com/office/drawing/2014/main" id="{0EAE2845-3A74-F853-9436-7A595A9BEB4E}"/>
              </a:ext>
            </a:extLst>
          </p:cNvPr>
          <p:cNvSpPr/>
          <p:nvPr/>
        </p:nvSpPr>
        <p:spPr>
          <a:xfrm rot="21391915">
            <a:off x="4689303" y="5294553"/>
            <a:ext cx="3625794" cy="112098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CF397C-47E5-C90E-A77C-0B4D732E2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62" t="20641" r="28530" b="65812"/>
          <a:stretch/>
        </p:blipFill>
        <p:spPr>
          <a:xfrm>
            <a:off x="2042742" y="4514645"/>
            <a:ext cx="2952750" cy="17568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25B85-7317-3A5B-FA0C-E084B6BF0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62" t="20604" r="28563" b="65706"/>
          <a:stretch/>
        </p:blipFill>
        <p:spPr>
          <a:xfrm>
            <a:off x="2042742" y="1975474"/>
            <a:ext cx="2952750" cy="1780011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E19FF4AE-F77C-152F-89C7-9FF5AF36B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327" y="2648224"/>
            <a:ext cx="5151811" cy="2948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1400" dirty="0">
                <a:latin typeface="Segoe Print" panose="02000600000000000000" pitchFamily="2" charset="0"/>
              </a:rPr>
              <a:t>Снижение </a:t>
            </a:r>
            <a:r>
              <a:rPr lang="ru-RU" sz="1400" dirty="0" err="1">
                <a:latin typeface="Segoe Print" panose="02000600000000000000" pitchFamily="2" charset="0"/>
              </a:rPr>
              <a:t>затрубного</a:t>
            </a:r>
            <a:r>
              <a:rPr lang="ru-RU" sz="1400" dirty="0">
                <a:latin typeface="Segoe Print" panose="02000600000000000000" pitchFamily="2" charset="0"/>
              </a:rPr>
              <a:t> давления до установленных показателей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1400" dirty="0">
                <a:latin typeface="Segoe Print" panose="02000600000000000000" pitchFamily="2" charset="0"/>
              </a:rPr>
              <a:t>Увеличение </a:t>
            </a:r>
            <a:r>
              <a:rPr lang="ru-RU" sz="1400" dirty="0" err="1">
                <a:latin typeface="Segoe Print" panose="02000600000000000000" pitchFamily="2" charset="0"/>
              </a:rPr>
              <a:t>Кпод</a:t>
            </a:r>
            <a:r>
              <a:rPr lang="ru-RU" sz="1400" dirty="0">
                <a:latin typeface="Segoe Print" panose="02000600000000000000" pitchFamily="2" charset="0"/>
              </a:rPr>
              <a:t> насоса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1400" dirty="0">
                <a:latin typeface="Segoe Print" panose="02000600000000000000" pitchFamily="2" charset="0"/>
              </a:rPr>
              <a:t>Увеличение динамического уровня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1400" dirty="0">
                <a:latin typeface="Segoe Print" panose="02000600000000000000" pitchFamily="2" charset="0"/>
              </a:rPr>
              <a:t>Увеличение дебита скважины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ü"/>
            </a:pPr>
            <a:r>
              <a:rPr lang="ru-RU" sz="1400" dirty="0">
                <a:latin typeface="Segoe Print" panose="02000600000000000000" pitchFamily="2" charset="0"/>
              </a:rPr>
              <a:t>Увеличение рентабельности работы фонда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11039"/>
      </p:ext>
    </p:extLst>
  </p:cSld>
  <p:clrMapOvr>
    <a:masterClrMapping/>
  </p:clrMapOvr>
  <p:transition spd="slow" advTm="26651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467333"/>
              </p:ext>
            </p:extLst>
          </p:nvPr>
        </p:nvGraphicFramePr>
        <p:xfrm>
          <a:off x="1326858" y="2164265"/>
          <a:ext cx="9538285" cy="348345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7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56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effectLst/>
                        </a:rPr>
                        <a:t>ОБЪЕКТ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effectLst/>
                        </a:rPr>
                        <a:t>ПОКАЗАТЕЛИ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Ндин</a:t>
                      </a:r>
                      <a:r>
                        <a:rPr lang="ru-RU" sz="1800" b="0" kern="100" dirty="0">
                          <a:effectLst/>
                        </a:rPr>
                        <a:t>,</a:t>
                      </a:r>
                      <a:r>
                        <a:rPr lang="ru-RU" sz="1800" b="0" kern="100" baseline="0" dirty="0">
                          <a:effectLst/>
                        </a:rPr>
                        <a:t> </a:t>
                      </a:r>
                      <a:r>
                        <a:rPr lang="ru-RU" sz="1800" b="0" kern="100" dirty="0">
                          <a:effectLst/>
                        </a:rPr>
                        <a:t>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effectLst/>
                        </a:rPr>
                        <a:t>до/после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Qн</a:t>
                      </a:r>
                      <a:r>
                        <a:rPr lang="ru-RU" sz="1800" b="0" kern="100" dirty="0">
                          <a:effectLst/>
                        </a:rPr>
                        <a:t>, </a:t>
                      </a:r>
                      <a:r>
                        <a:rPr lang="ru-RU" sz="1800" b="0" kern="100" dirty="0" err="1">
                          <a:effectLst/>
                        </a:rPr>
                        <a:t>тн</a:t>
                      </a:r>
                      <a:r>
                        <a:rPr lang="ru-RU" sz="1800" b="0" kern="100" dirty="0">
                          <a:effectLst/>
                        </a:rPr>
                        <a:t>/</a:t>
                      </a:r>
                      <a:r>
                        <a:rPr lang="ru-RU" sz="1800" b="0" kern="100" dirty="0" err="1">
                          <a:effectLst/>
                        </a:rPr>
                        <a:t>сут</a:t>
                      </a:r>
                      <a:br>
                        <a:rPr lang="ru-RU" sz="1800" b="0" kern="100" dirty="0">
                          <a:effectLst/>
                        </a:rPr>
                      </a:br>
                      <a:r>
                        <a:rPr lang="ru-RU" sz="1800" b="1" kern="100" dirty="0">
                          <a:effectLst/>
                        </a:rPr>
                        <a:t>до/после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Q</a:t>
                      </a:r>
                      <a:r>
                        <a:rPr lang="ru-RU" sz="1800" b="0" kern="100" dirty="0">
                          <a:effectLst/>
                        </a:rPr>
                        <a:t>н, </a:t>
                      </a:r>
                      <a:r>
                        <a:rPr lang="ru-RU" sz="1800" b="0" kern="100" dirty="0" err="1">
                          <a:effectLst/>
                        </a:rPr>
                        <a:t>тн</a:t>
                      </a:r>
                      <a:r>
                        <a:rPr lang="ru-RU" sz="1800" b="0" kern="100" dirty="0">
                          <a:effectLst/>
                        </a:rPr>
                        <a:t>/</a:t>
                      </a:r>
                      <a:r>
                        <a:rPr lang="ru-RU" sz="1800" b="0" kern="100" dirty="0" err="1">
                          <a:effectLst/>
                        </a:rPr>
                        <a:t>сут</a:t>
                      </a:r>
                      <a:endParaRPr lang="ru-RU" sz="1800" b="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effectLst/>
                        </a:rPr>
                        <a:t>прирост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Q</a:t>
                      </a:r>
                      <a:r>
                        <a:rPr lang="ru-RU" sz="1800" b="0" kern="100" dirty="0">
                          <a:effectLst/>
                        </a:rPr>
                        <a:t>н,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effectLst/>
                        </a:rPr>
                        <a:t>прирост</a:t>
                      </a:r>
                      <a:endParaRPr lang="ru-RU" sz="1800" b="1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Скв</a:t>
                      </a:r>
                      <a:r>
                        <a:rPr lang="ru-RU" sz="1800" b="0" kern="100" dirty="0">
                          <a:effectLst/>
                        </a:rPr>
                        <a:t>. №1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1315/1061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2,44/3,51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+1,07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44%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Скв</a:t>
                      </a:r>
                      <a:r>
                        <a:rPr lang="ru-RU" sz="1800" b="0" kern="100" dirty="0">
                          <a:effectLst/>
                        </a:rPr>
                        <a:t>. №2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1218/1122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4,84/6,29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+1,45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30%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Скв</a:t>
                      </a:r>
                      <a:r>
                        <a:rPr lang="ru-RU" sz="1800" b="0" kern="100" dirty="0">
                          <a:effectLst/>
                        </a:rPr>
                        <a:t>. №3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1315/1281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1,72/2,75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+1,03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60%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 err="1">
                          <a:effectLst/>
                        </a:rPr>
                        <a:t>Скв</a:t>
                      </a:r>
                      <a:r>
                        <a:rPr lang="ru-RU" sz="1800" b="0" kern="100" dirty="0">
                          <a:effectLst/>
                        </a:rPr>
                        <a:t>. №4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1071/884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4,18/4,93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+0,75 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18%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5120676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К-1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-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13,14/17,48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+4,34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00" dirty="0">
                          <a:effectLst/>
                        </a:rPr>
                        <a:t>33%</a:t>
                      </a:r>
                      <a:endParaRPr lang="ru-RU" sz="1800" b="0" kern="100" dirty="0">
                        <a:effectLst/>
                        <a:latin typeface="+mn-lt"/>
                        <a:ea typeface="Yu Gothic UI" panose="020B05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50DD5D-99B7-39BD-759C-6758321CB5C3}"/>
              </a:ext>
            </a:extLst>
          </p:cNvPr>
          <p:cNvSpPr txBox="1"/>
          <p:nvPr/>
        </p:nvSpPr>
        <p:spPr>
          <a:xfrm>
            <a:off x="1326858" y="5958737"/>
            <a:ext cx="9538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</a:rPr>
              <a:t>* Номера скважин обезличены, показатели представлены заказчиком.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4A8A9F5-7F2C-B91C-BA4E-3352229C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Изменение технологических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2018188892"/>
      </p:ext>
    </p:extLst>
  </p:cSld>
  <p:clrMapOvr>
    <a:masterClrMapping/>
  </p:clrMapOvr>
  <p:transition spd="slow" advTm="51326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12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08156" y="1853248"/>
            <a:ext cx="10175687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</a:schemeClr>
                </a:solidFill>
                <a:ea typeface="Yu Gothic UI" panose="020B0500000000000000" pitchFamily="34" charset="-128"/>
              </a:rPr>
              <a:t>На примере показателей К-1 прирост нефти после внедрения МСКУ составил – 4,34 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ea typeface="Yu Gothic UI" panose="020B0500000000000000" pitchFamily="34" charset="-128"/>
              </a:rPr>
              <a:t>тн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ea typeface="Yu Gothic UI" panose="020B0500000000000000" pitchFamily="34" charset="-128"/>
              </a:rPr>
              <a:t>/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ea typeface="Yu Gothic UI" panose="020B0500000000000000" pitchFamily="34" charset="-128"/>
              </a:rPr>
              <a:t>сут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ea typeface="Yu Gothic UI" panose="020B0500000000000000" pitchFamily="34" charset="-128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1600" dirty="0">
                <a:solidFill>
                  <a:schemeClr val="bg2">
                    <a:lumMod val="20000"/>
                    <a:lumOff val="80000"/>
                  </a:schemeClr>
                </a:solidFill>
                <a:ea typeface="Yu Gothic UI" panose="020B0500000000000000" pitchFamily="34" charset="-128"/>
              </a:rPr>
            </a:br>
            <a:r>
              <a:rPr lang="ru-RU" sz="1600" dirty="0">
                <a:ea typeface="Yu Gothic UI" panose="020B0500000000000000" pitchFamily="34" charset="-128"/>
              </a:rPr>
              <a:t>С учетом эксплуатационных затрат (технического обслуживания, электроэнергии, капитального ремонта и др.), выгода в денежном эквиваленте составляет: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Yu Gothic UI" panose="020B05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49 810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руб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/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сут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      </a:t>
            </a:r>
            <a:br>
              <a:rPr lang="ru-RU" b="1" dirty="0">
                <a:solidFill>
                  <a:prstClr val="white"/>
                </a:solidFill>
                <a:latin typeface="Century Gothic" panose="020B0502020202020204"/>
                <a:ea typeface="Yu Gothic UI" panose="020B0500000000000000" pitchFamily="34" charset="-128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1 515 220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руб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/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мес</a:t>
            </a:r>
            <a:endParaRPr lang="ru-RU" b="1" dirty="0">
              <a:solidFill>
                <a:prstClr val="white"/>
              </a:solidFill>
              <a:latin typeface="Century Gothic" panose="020B0502020202020204"/>
              <a:ea typeface="Yu Gothic UI" panose="020B0500000000000000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18 182 640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руб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/год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white"/>
              </a:solidFill>
              <a:latin typeface="Century Gothic" panose="020B0502020202020204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Срок окупаемости </a:t>
            </a:r>
            <a:r>
              <a:rPr lang="ru-RU" sz="1600" dirty="0">
                <a:solidFill>
                  <a:prstClr val="white"/>
                </a:solidFill>
                <a:latin typeface="Century Gothic" panose="020B0502020202020204"/>
                <a:ea typeface="Yu Gothic UI" panose="020B0500000000000000" pitchFamily="34" charset="-128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n-cs"/>
              </a:rPr>
              <a:t>4 месяца.</a:t>
            </a:r>
          </a:p>
          <a:p>
            <a:pPr>
              <a:lnSpc>
                <a:spcPct val="150000"/>
              </a:lnSpc>
              <a:defRPr/>
            </a:pPr>
            <a:endParaRPr lang="ru-RU" dirty="0">
              <a:solidFill>
                <a:prstClr val="white"/>
              </a:solidFill>
              <a:latin typeface="Century Gothic" panose="020B0502020202020204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dirty="0">
                <a:latin typeface="Segoe Print" panose="02000600000000000000" pitchFamily="2" charset="0"/>
              </a:rPr>
              <a:t>* Расчет по данным 1 полугодия 2024г.</a:t>
            </a:r>
            <a:endParaRPr lang="ru-RU" dirty="0">
              <a:ea typeface="Yu Gothic UI" panose="020B0500000000000000" pitchFamily="34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03FD8C7-4FF9-B2ED-AA3F-580D6490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Экономический эффект</a:t>
            </a:r>
          </a:p>
        </p:txBody>
      </p:sp>
    </p:spTree>
    <p:extLst>
      <p:ext uri="{BB962C8B-B14F-4D97-AF65-F5344CB8AC3E}">
        <p14:creationId xmlns:p14="http://schemas.microsoft.com/office/powerpoint/2010/main" val="1232238243"/>
      </p:ext>
    </p:extLst>
  </p:cSld>
  <p:clrMapOvr>
    <a:masterClrMapping/>
  </p:clrMapOvr>
  <p:transition spd="slow" advTm="36047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35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105BB0-CDE0-3588-33E0-455DDF39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FB1440-1918-47E9-A540-DDB17329509C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  <p:graphicFrame>
        <p:nvGraphicFramePr>
          <p:cNvPr id="18" name="Объект 2">
            <a:extLst>
              <a:ext uri="{FF2B5EF4-FFF2-40B4-BE49-F238E27FC236}">
                <a16:creationId xmlns:a16="http://schemas.microsoft.com/office/drawing/2014/main" id="{C46A747A-B7EF-7B4C-6613-BC1C51D6C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070301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50F5913-5B2C-87CB-DAD5-6FF65D30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Схема работы</a:t>
            </a:r>
          </a:p>
        </p:txBody>
      </p:sp>
      <p:pic>
        <p:nvPicPr>
          <p:cNvPr id="3" name="Рисунок 2" descr="Значок 6 со сплошной заливкой">
            <a:extLst>
              <a:ext uri="{FF2B5EF4-FFF2-40B4-BE49-F238E27FC236}">
                <a16:creationId xmlns:a16="http://schemas.microsoft.com/office/drawing/2014/main" id="{8FC8FC27-1FBD-98FC-0F5B-BB912B1D5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7686" y="4174778"/>
            <a:ext cx="914400" cy="914400"/>
          </a:xfrm>
          <a:prstGeom prst="rect">
            <a:avLst/>
          </a:prstGeom>
        </p:spPr>
      </p:pic>
      <p:pic>
        <p:nvPicPr>
          <p:cNvPr id="6" name="Рисунок 5" descr="Значок 5 со сплошной заливкой">
            <a:extLst>
              <a:ext uri="{FF2B5EF4-FFF2-40B4-BE49-F238E27FC236}">
                <a16:creationId xmlns:a16="http://schemas.microsoft.com/office/drawing/2014/main" id="{B72458D6-32FB-CC31-4560-B9B7491F40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21899" y="4174778"/>
            <a:ext cx="914400" cy="914400"/>
          </a:xfrm>
          <a:prstGeom prst="rect">
            <a:avLst/>
          </a:prstGeom>
        </p:spPr>
      </p:pic>
      <p:pic>
        <p:nvPicPr>
          <p:cNvPr id="9" name="Рисунок 8" descr="Значок 4 со сплошной заливкой">
            <a:extLst>
              <a:ext uri="{FF2B5EF4-FFF2-40B4-BE49-F238E27FC236}">
                <a16:creationId xmlns:a16="http://schemas.microsoft.com/office/drawing/2014/main" id="{47E77FD3-EEB4-7314-44FB-D7B54942E9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058" y="4163040"/>
            <a:ext cx="914400" cy="914400"/>
          </a:xfrm>
          <a:prstGeom prst="rect">
            <a:avLst/>
          </a:prstGeom>
        </p:spPr>
      </p:pic>
      <p:pic>
        <p:nvPicPr>
          <p:cNvPr id="11" name="Рисунок 10" descr="Значок 3 со сплошной заливкой">
            <a:extLst>
              <a:ext uri="{FF2B5EF4-FFF2-40B4-BE49-F238E27FC236}">
                <a16:creationId xmlns:a16="http://schemas.microsoft.com/office/drawing/2014/main" id="{C73D0254-A482-7833-AB59-8E032ADC1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97686" y="2039641"/>
            <a:ext cx="914400" cy="914400"/>
          </a:xfrm>
          <a:prstGeom prst="rect">
            <a:avLst/>
          </a:prstGeom>
        </p:spPr>
      </p:pic>
      <p:pic>
        <p:nvPicPr>
          <p:cNvPr id="13" name="Рисунок 12" descr="Значок со сплошной заливкой">
            <a:extLst>
              <a:ext uri="{FF2B5EF4-FFF2-40B4-BE49-F238E27FC236}">
                <a16:creationId xmlns:a16="http://schemas.microsoft.com/office/drawing/2014/main" id="{74D2470A-3587-9EB1-3C47-85C6C8C91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21899" y="2039641"/>
            <a:ext cx="914400" cy="914400"/>
          </a:xfrm>
          <a:prstGeom prst="rect">
            <a:avLst/>
          </a:prstGeom>
        </p:spPr>
      </p:pic>
      <p:pic>
        <p:nvPicPr>
          <p:cNvPr id="15" name="Рисунок 14" descr="Значок 1 со сплошной заливкой">
            <a:extLst>
              <a:ext uri="{FF2B5EF4-FFF2-40B4-BE49-F238E27FC236}">
                <a16:creationId xmlns:a16="http://schemas.microsoft.com/office/drawing/2014/main" id="{8D57CCDB-601C-50DF-0614-A257EA636B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9058" y="20396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7418"/>
      </p:ext>
    </p:extLst>
  </p:cSld>
  <p:clrMapOvr>
    <a:masterClrMapping/>
  </p:clrMapOvr>
  <p:transition spd="slow" advTm="25261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98DB8B2-42DC-8D07-7BEB-8269504C2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Варианты сотрудничества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0EFBB-C166-6A46-39A5-5D495F4B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14</a:t>
            </a:fld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02FFB1-F095-A978-3354-FC12EB5865C2}"/>
              </a:ext>
            </a:extLst>
          </p:cNvPr>
          <p:cNvSpPr txBox="1"/>
          <p:nvPr/>
        </p:nvSpPr>
        <p:spPr>
          <a:xfrm>
            <a:off x="1038725" y="5395540"/>
            <a:ext cx="2237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Дополнительная</a:t>
            </a:r>
          </a:p>
          <a:p>
            <a:pPr algn="ctr"/>
            <a:r>
              <a:rPr lang="ru-RU" dirty="0"/>
              <a:t>добыча нефти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71ABD7-1388-66C6-EA08-DC17061F7E94}"/>
              </a:ext>
            </a:extLst>
          </p:cNvPr>
          <p:cNvSpPr txBox="1"/>
          <p:nvPr/>
        </p:nvSpPr>
        <p:spPr>
          <a:xfrm>
            <a:off x="6176209" y="5383979"/>
            <a:ext cx="2237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Дополнительная</a:t>
            </a:r>
          </a:p>
          <a:p>
            <a:pPr algn="ctr"/>
            <a:r>
              <a:rPr lang="ru-RU" dirty="0"/>
              <a:t>прибыль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EF94D9-B7D0-75C1-2B61-68B943E6485A}"/>
              </a:ext>
            </a:extLst>
          </p:cNvPr>
          <p:cNvSpPr txBox="1"/>
          <p:nvPr/>
        </p:nvSpPr>
        <p:spPr>
          <a:xfrm>
            <a:off x="3641558" y="5395540"/>
            <a:ext cx="2237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Увеличение МРП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9F9D1B-2997-F91D-2AD0-28893C7EFDF4}"/>
              </a:ext>
            </a:extLst>
          </p:cNvPr>
          <p:cNvSpPr txBox="1"/>
          <p:nvPr/>
        </p:nvSpPr>
        <p:spPr>
          <a:xfrm>
            <a:off x="8779042" y="5395540"/>
            <a:ext cx="2237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Увеличение</a:t>
            </a:r>
          </a:p>
          <a:p>
            <a:pPr algn="ctr"/>
            <a:r>
              <a:rPr lang="ru-RU" dirty="0"/>
              <a:t>рентабельности</a:t>
            </a:r>
          </a:p>
        </p:txBody>
      </p:sp>
      <p:pic>
        <p:nvPicPr>
          <p:cNvPr id="68" name="Рисунок 67" descr="Нефтяная вышка со сплошной заливкой">
            <a:extLst>
              <a:ext uri="{FF2B5EF4-FFF2-40B4-BE49-F238E27FC236}">
                <a16:creationId xmlns:a16="http://schemas.microsoft.com/office/drawing/2014/main" id="{DFCEAAA9-2E6D-0A36-E9C9-D344C5BD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0462" y="4035461"/>
            <a:ext cx="914400" cy="914400"/>
          </a:xfrm>
          <a:prstGeom prst="rect">
            <a:avLst/>
          </a:prstGeom>
        </p:spPr>
      </p:pic>
      <p:pic>
        <p:nvPicPr>
          <p:cNvPr id="70" name="Рисунок 69" descr="Инструменты со сплошной заливкой">
            <a:extLst>
              <a:ext uri="{FF2B5EF4-FFF2-40B4-BE49-F238E27FC236}">
                <a16:creationId xmlns:a16="http://schemas.microsoft.com/office/drawing/2014/main" id="{5169DE92-021B-DD95-7C67-F3D1BA6EF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3295" y="4035461"/>
            <a:ext cx="914400" cy="914400"/>
          </a:xfrm>
          <a:prstGeom prst="rect">
            <a:avLst/>
          </a:prstGeom>
        </p:spPr>
      </p:pic>
      <p:pic>
        <p:nvPicPr>
          <p:cNvPr id="72" name="Рисунок 71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6B9C0162-C902-BC74-3852-17EA6149A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0779" y="4027950"/>
            <a:ext cx="914400" cy="914400"/>
          </a:xfrm>
          <a:prstGeom prst="rect">
            <a:avLst/>
          </a:prstGeom>
        </p:spPr>
      </p:pic>
      <p:pic>
        <p:nvPicPr>
          <p:cNvPr id="74" name="Рисунок 73" descr="Деньги со сплошной заливкой">
            <a:extLst>
              <a:ext uri="{FF2B5EF4-FFF2-40B4-BE49-F238E27FC236}">
                <a16:creationId xmlns:a16="http://schemas.microsoft.com/office/drawing/2014/main" id="{E56812F7-1BB1-00B4-19D8-DF5E99B937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37946" y="4035461"/>
            <a:ext cx="914400" cy="9144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B374355-DD1B-F859-D3DE-D5FAFB0E6863}"/>
              </a:ext>
            </a:extLst>
          </p:cNvPr>
          <p:cNvCxnSpPr>
            <a:cxnSpLocks/>
          </p:cNvCxnSpPr>
          <p:nvPr/>
        </p:nvCxnSpPr>
        <p:spPr>
          <a:xfrm>
            <a:off x="4228552" y="2754867"/>
            <a:ext cx="35770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91C0947-7AE9-5505-461F-0F33FC19264B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4228552" y="2248094"/>
            <a:ext cx="15496" cy="5067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C6774AB-21E7-37BD-BFA9-147757489A07}"/>
              </a:ext>
            </a:extLst>
          </p:cNvPr>
          <p:cNvCxnSpPr>
            <a:cxnSpLocks/>
          </p:cNvCxnSpPr>
          <p:nvPr/>
        </p:nvCxnSpPr>
        <p:spPr>
          <a:xfrm flipV="1">
            <a:off x="7805578" y="2248094"/>
            <a:ext cx="0" cy="5067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AF58FD0-78B4-701E-F543-BED39253B5E6}"/>
              </a:ext>
            </a:extLst>
          </p:cNvPr>
          <p:cNvCxnSpPr>
            <a:cxnSpLocks/>
          </p:cNvCxnSpPr>
          <p:nvPr/>
        </p:nvCxnSpPr>
        <p:spPr>
          <a:xfrm>
            <a:off x="2133600" y="3429000"/>
            <a:ext cx="765536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5414D7A-F607-C36F-20CE-87F710925017}"/>
              </a:ext>
            </a:extLst>
          </p:cNvPr>
          <p:cNvCxnSpPr>
            <a:cxnSpLocks/>
          </p:cNvCxnSpPr>
          <p:nvPr/>
        </p:nvCxnSpPr>
        <p:spPr>
          <a:xfrm>
            <a:off x="2133600" y="3429000"/>
            <a:ext cx="0" cy="4710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296183D-3925-360E-1099-2098C055D847}"/>
              </a:ext>
            </a:extLst>
          </p:cNvPr>
          <p:cNvCxnSpPr>
            <a:cxnSpLocks/>
          </p:cNvCxnSpPr>
          <p:nvPr/>
        </p:nvCxnSpPr>
        <p:spPr>
          <a:xfrm>
            <a:off x="4652940" y="3429000"/>
            <a:ext cx="0" cy="4710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AA9622-0FC2-95F0-37BC-8C23215340AF}"/>
              </a:ext>
            </a:extLst>
          </p:cNvPr>
          <p:cNvCxnSpPr>
            <a:cxnSpLocks/>
          </p:cNvCxnSpPr>
          <p:nvPr/>
        </p:nvCxnSpPr>
        <p:spPr>
          <a:xfrm>
            <a:off x="7222958" y="3437021"/>
            <a:ext cx="0" cy="4630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E5A5E98-74EA-5701-1489-BEF010ED2F38}"/>
              </a:ext>
            </a:extLst>
          </p:cNvPr>
          <p:cNvCxnSpPr>
            <a:cxnSpLocks/>
          </p:cNvCxnSpPr>
          <p:nvPr/>
        </p:nvCxnSpPr>
        <p:spPr>
          <a:xfrm>
            <a:off x="9788966" y="3429000"/>
            <a:ext cx="0" cy="4710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CA4CF6D-7F77-0A64-F801-122C064B01C1}"/>
              </a:ext>
            </a:extLst>
          </p:cNvPr>
          <p:cNvCxnSpPr>
            <a:cxnSpLocks/>
          </p:cNvCxnSpPr>
          <p:nvPr/>
        </p:nvCxnSpPr>
        <p:spPr>
          <a:xfrm>
            <a:off x="6013602" y="2754867"/>
            <a:ext cx="0" cy="6661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 descr="Стоп контур">
            <a:extLst>
              <a:ext uri="{FF2B5EF4-FFF2-40B4-BE49-F238E27FC236}">
                <a16:creationId xmlns:a16="http://schemas.microsoft.com/office/drawing/2014/main" id="{8B81EEDD-4FB6-A315-7F4E-AA944D4A3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4000" y="3731171"/>
            <a:ext cx="1507959" cy="1507959"/>
          </a:xfrm>
          <a:prstGeom prst="rect">
            <a:avLst/>
          </a:prstGeom>
        </p:spPr>
      </p:pic>
      <p:pic>
        <p:nvPicPr>
          <p:cNvPr id="29" name="Рисунок 28" descr="Стоп контур">
            <a:extLst>
              <a:ext uri="{FF2B5EF4-FFF2-40B4-BE49-F238E27FC236}">
                <a16:creationId xmlns:a16="http://schemas.microsoft.com/office/drawing/2014/main" id="{2F336FE2-5198-CE2A-AEF3-B805D0BC7D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41167" y="3738682"/>
            <a:ext cx="1507959" cy="1507959"/>
          </a:xfrm>
          <a:prstGeom prst="rect">
            <a:avLst/>
          </a:prstGeom>
        </p:spPr>
      </p:pic>
      <p:pic>
        <p:nvPicPr>
          <p:cNvPr id="40" name="Рисунок 39" descr="Стоп контур">
            <a:extLst>
              <a:ext uri="{FF2B5EF4-FFF2-40B4-BE49-F238E27FC236}">
                <a16:creationId xmlns:a16="http://schemas.microsoft.com/office/drawing/2014/main" id="{44157B10-1BCE-FFDF-962C-E168E46311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06516" y="3738682"/>
            <a:ext cx="1507959" cy="1507959"/>
          </a:xfrm>
          <a:prstGeom prst="rect">
            <a:avLst/>
          </a:prstGeom>
        </p:spPr>
      </p:pic>
      <p:pic>
        <p:nvPicPr>
          <p:cNvPr id="27" name="Рисунок 26" descr="Стоп контур">
            <a:extLst>
              <a:ext uri="{FF2B5EF4-FFF2-40B4-BE49-F238E27FC236}">
                <a16:creationId xmlns:a16="http://schemas.microsoft.com/office/drawing/2014/main" id="{12AA5F95-9507-0EC0-C2CB-49E3F88155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03683" y="3738682"/>
            <a:ext cx="1507959" cy="1507959"/>
          </a:xfrm>
          <a:prstGeom prst="rect">
            <a:avLst/>
          </a:prstGeom>
        </p:spPr>
      </p:pic>
      <p:sp>
        <p:nvSpPr>
          <p:cNvPr id="25" name="Объект 24">
            <a:extLst>
              <a:ext uri="{FF2B5EF4-FFF2-40B4-BE49-F238E27FC236}">
                <a16:creationId xmlns:a16="http://schemas.microsoft.com/office/drawing/2014/main" id="{40ECFED4-41EC-C3B7-ACE4-43F474FD1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642" y="1774725"/>
            <a:ext cx="2664812" cy="473369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Договор поставки</a:t>
            </a:r>
          </a:p>
        </p:txBody>
      </p:sp>
      <p:sp>
        <p:nvSpPr>
          <p:cNvPr id="75" name="Объект 24">
            <a:extLst>
              <a:ext uri="{FF2B5EF4-FFF2-40B4-BE49-F238E27FC236}">
                <a16:creationId xmlns:a16="http://schemas.microsoft.com/office/drawing/2014/main" id="{3E3A342F-732C-B545-1EA3-18B6AAB26A6C}"/>
              </a:ext>
            </a:extLst>
          </p:cNvPr>
          <p:cNvSpPr txBox="1">
            <a:spLocks/>
          </p:cNvSpPr>
          <p:nvPr/>
        </p:nvSpPr>
        <p:spPr>
          <a:xfrm>
            <a:off x="6479189" y="1774725"/>
            <a:ext cx="2664812" cy="4733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1800" dirty="0"/>
              <a:t>Договор</a:t>
            </a:r>
            <a:r>
              <a:rPr lang="ru-RU" dirty="0"/>
              <a:t> </a:t>
            </a:r>
            <a:r>
              <a:rPr lang="ru-RU" sz="1800" dirty="0"/>
              <a:t>услуг</a:t>
            </a:r>
            <a:endParaRPr lang="ru-RU" dirty="0"/>
          </a:p>
        </p:txBody>
      </p:sp>
      <p:pic>
        <p:nvPicPr>
          <p:cNvPr id="51" name="Рисунок 50" descr="Значок 1 со сплошной заливкой">
            <a:extLst>
              <a:ext uri="{FF2B5EF4-FFF2-40B4-BE49-F238E27FC236}">
                <a16:creationId xmlns:a16="http://schemas.microsoft.com/office/drawing/2014/main" id="{793C57BE-5BC7-B74E-7BD1-847DB2EC9A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34261" y="1493800"/>
            <a:ext cx="564625" cy="564625"/>
          </a:xfrm>
          <a:prstGeom prst="rect">
            <a:avLst/>
          </a:prstGeom>
        </p:spPr>
      </p:pic>
      <p:pic>
        <p:nvPicPr>
          <p:cNvPr id="52" name="Рисунок 51" descr="Значок со сплошной заливкой">
            <a:extLst>
              <a:ext uri="{FF2B5EF4-FFF2-40B4-BE49-F238E27FC236}">
                <a16:creationId xmlns:a16="http://schemas.microsoft.com/office/drawing/2014/main" id="{53D4D4DA-A602-86A1-5306-4988AB9723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96000" y="1495066"/>
            <a:ext cx="564625" cy="5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26910"/>
      </p:ext>
    </p:extLst>
  </p:cSld>
  <p:clrMapOvr>
    <a:masterClrMapping/>
  </p:clrMapOvr>
  <p:transition spd="slow" advTm="21145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743601-0565-0DAE-4A7A-A45FE2FE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15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EC52F-C746-8783-F53A-F7BE83764044}"/>
              </a:ext>
            </a:extLst>
          </p:cNvPr>
          <p:cNvSpPr txBox="1"/>
          <p:nvPr/>
        </p:nvSpPr>
        <p:spPr>
          <a:xfrm>
            <a:off x="901578" y="3837901"/>
            <a:ext cx="5055465" cy="2246769"/>
          </a:xfrm>
          <a:custGeom>
            <a:avLst/>
            <a:gdLst>
              <a:gd name="connsiteX0" fmla="*/ 0 w 5055465"/>
              <a:gd name="connsiteY0" fmla="*/ 0 h 2246769"/>
              <a:gd name="connsiteX1" fmla="*/ 460609 w 5055465"/>
              <a:gd name="connsiteY1" fmla="*/ 0 h 2246769"/>
              <a:gd name="connsiteX2" fmla="*/ 870663 w 5055465"/>
              <a:gd name="connsiteY2" fmla="*/ 0 h 2246769"/>
              <a:gd name="connsiteX3" fmla="*/ 1533491 w 5055465"/>
              <a:gd name="connsiteY3" fmla="*/ 0 h 2246769"/>
              <a:gd name="connsiteX4" fmla="*/ 2095209 w 5055465"/>
              <a:gd name="connsiteY4" fmla="*/ 0 h 2246769"/>
              <a:gd name="connsiteX5" fmla="*/ 2606373 w 5055465"/>
              <a:gd name="connsiteY5" fmla="*/ 0 h 2246769"/>
              <a:gd name="connsiteX6" fmla="*/ 3269201 w 5055465"/>
              <a:gd name="connsiteY6" fmla="*/ 0 h 2246769"/>
              <a:gd name="connsiteX7" fmla="*/ 3679255 w 5055465"/>
              <a:gd name="connsiteY7" fmla="*/ 0 h 2246769"/>
              <a:gd name="connsiteX8" fmla="*/ 4139864 w 5055465"/>
              <a:gd name="connsiteY8" fmla="*/ 0 h 2246769"/>
              <a:gd name="connsiteX9" fmla="*/ 5055465 w 5055465"/>
              <a:gd name="connsiteY9" fmla="*/ 0 h 2246769"/>
              <a:gd name="connsiteX10" fmla="*/ 5055465 w 5055465"/>
              <a:gd name="connsiteY10" fmla="*/ 584160 h 2246769"/>
              <a:gd name="connsiteX11" fmla="*/ 5055465 w 5055465"/>
              <a:gd name="connsiteY11" fmla="*/ 1100917 h 2246769"/>
              <a:gd name="connsiteX12" fmla="*/ 5055465 w 5055465"/>
              <a:gd name="connsiteY12" fmla="*/ 1640141 h 2246769"/>
              <a:gd name="connsiteX13" fmla="*/ 5055465 w 5055465"/>
              <a:gd name="connsiteY13" fmla="*/ 2246769 h 2246769"/>
              <a:gd name="connsiteX14" fmla="*/ 4544301 w 5055465"/>
              <a:gd name="connsiteY14" fmla="*/ 2246769 h 2246769"/>
              <a:gd name="connsiteX15" fmla="*/ 4033138 w 5055465"/>
              <a:gd name="connsiteY15" fmla="*/ 2246769 h 2246769"/>
              <a:gd name="connsiteX16" fmla="*/ 3370310 w 5055465"/>
              <a:gd name="connsiteY16" fmla="*/ 2246769 h 2246769"/>
              <a:gd name="connsiteX17" fmla="*/ 2909701 w 5055465"/>
              <a:gd name="connsiteY17" fmla="*/ 2246769 h 2246769"/>
              <a:gd name="connsiteX18" fmla="*/ 2449092 w 5055465"/>
              <a:gd name="connsiteY18" fmla="*/ 2246769 h 2246769"/>
              <a:gd name="connsiteX19" fmla="*/ 2039038 w 5055465"/>
              <a:gd name="connsiteY19" fmla="*/ 2246769 h 2246769"/>
              <a:gd name="connsiteX20" fmla="*/ 1477319 w 5055465"/>
              <a:gd name="connsiteY20" fmla="*/ 2246769 h 2246769"/>
              <a:gd name="connsiteX21" fmla="*/ 1016710 w 5055465"/>
              <a:gd name="connsiteY21" fmla="*/ 2246769 h 2246769"/>
              <a:gd name="connsiteX22" fmla="*/ 0 w 5055465"/>
              <a:gd name="connsiteY22" fmla="*/ 2246769 h 2246769"/>
              <a:gd name="connsiteX23" fmla="*/ 0 w 5055465"/>
              <a:gd name="connsiteY23" fmla="*/ 1752480 h 2246769"/>
              <a:gd name="connsiteX24" fmla="*/ 0 w 5055465"/>
              <a:gd name="connsiteY24" fmla="*/ 1190788 h 2246769"/>
              <a:gd name="connsiteX25" fmla="*/ 0 w 5055465"/>
              <a:gd name="connsiteY25" fmla="*/ 606628 h 2246769"/>
              <a:gd name="connsiteX26" fmla="*/ 0 w 5055465"/>
              <a:gd name="connsiteY26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55465" h="2246769" extrusionOk="0">
                <a:moveTo>
                  <a:pt x="0" y="0"/>
                </a:moveTo>
                <a:cubicBezTo>
                  <a:pt x="167102" y="-40039"/>
                  <a:pt x="357350" y="36172"/>
                  <a:pt x="460609" y="0"/>
                </a:cubicBezTo>
                <a:cubicBezTo>
                  <a:pt x="563868" y="-36172"/>
                  <a:pt x="746162" y="8189"/>
                  <a:pt x="870663" y="0"/>
                </a:cubicBezTo>
                <a:cubicBezTo>
                  <a:pt x="995164" y="-8189"/>
                  <a:pt x="1260976" y="76090"/>
                  <a:pt x="1533491" y="0"/>
                </a:cubicBezTo>
                <a:cubicBezTo>
                  <a:pt x="1806006" y="-76090"/>
                  <a:pt x="1928350" y="51078"/>
                  <a:pt x="2095209" y="0"/>
                </a:cubicBezTo>
                <a:cubicBezTo>
                  <a:pt x="2262068" y="-51078"/>
                  <a:pt x="2385417" y="8828"/>
                  <a:pt x="2606373" y="0"/>
                </a:cubicBezTo>
                <a:cubicBezTo>
                  <a:pt x="2827329" y="-8828"/>
                  <a:pt x="3093821" y="77403"/>
                  <a:pt x="3269201" y="0"/>
                </a:cubicBezTo>
                <a:cubicBezTo>
                  <a:pt x="3444581" y="-77403"/>
                  <a:pt x="3507712" y="31068"/>
                  <a:pt x="3679255" y="0"/>
                </a:cubicBezTo>
                <a:cubicBezTo>
                  <a:pt x="3850798" y="-31068"/>
                  <a:pt x="3995870" y="15513"/>
                  <a:pt x="4139864" y="0"/>
                </a:cubicBezTo>
                <a:cubicBezTo>
                  <a:pt x="4283858" y="-15513"/>
                  <a:pt x="4831063" y="43227"/>
                  <a:pt x="5055465" y="0"/>
                </a:cubicBezTo>
                <a:cubicBezTo>
                  <a:pt x="5106958" y="273348"/>
                  <a:pt x="5029655" y="457999"/>
                  <a:pt x="5055465" y="584160"/>
                </a:cubicBezTo>
                <a:cubicBezTo>
                  <a:pt x="5081275" y="710321"/>
                  <a:pt x="4997699" y="899540"/>
                  <a:pt x="5055465" y="1100917"/>
                </a:cubicBezTo>
                <a:cubicBezTo>
                  <a:pt x="5113231" y="1302294"/>
                  <a:pt x="5014695" y="1474289"/>
                  <a:pt x="5055465" y="1640141"/>
                </a:cubicBezTo>
                <a:cubicBezTo>
                  <a:pt x="5096235" y="1805993"/>
                  <a:pt x="4985686" y="2059232"/>
                  <a:pt x="5055465" y="2246769"/>
                </a:cubicBezTo>
                <a:cubicBezTo>
                  <a:pt x="4926760" y="2262514"/>
                  <a:pt x="4657666" y="2204479"/>
                  <a:pt x="4544301" y="2246769"/>
                </a:cubicBezTo>
                <a:cubicBezTo>
                  <a:pt x="4430936" y="2289059"/>
                  <a:pt x="4249692" y="2239582"/>
                  <a:pt x="4033138" y="2246769"/>
                </a:cubicBezTo>
                <a:cubicBezTo>
                  <a:pt x="3816584" y="2253956"/>
                  <a:pt x="3670950" y="2189106"/>
                  <a:pt x="3370310" y="2246769"/>
                </a:cubicBezTo>
                <a:cubicBezTo>
                  <a:pt x="3069670" y="2304432"/>
                  <a:pt x="3132251" y="2241140"/>
                  <a:pt x="2909701" y="2246769"/>
                </a:cubicBezTo>
                <a:cubicBezTo>
                  <a:pt x="2687151" y="2252398"/>
                  <a:pt x="2559494" y="2227138"/>
                  <a:pt x="2449092" y="2246769"/>
                </a:cubicBezTo>
                <a:cubicBezTo>
                  <a:pt x="2338690" y="2266400"/>
                  <a:pt x="2190672" y="2216797"/>
                  <a:pt x="2039038" y="2246769"/>
                </a:cubicBezTo>
                <a:cubicBezTo>
                  <a:pt x="1887404" y="2276741"/>
                  <a:pt x="1675984" y="2222557"/>
                  <a:pt x="1477319" y="2246769"/>
                </a:cubicBezTo>
                <a:cubicBezTo>
                  <a:pt x="1278654" y="2270981"/>
                  <a:pt x="1225069" y="2245058"/>
                  <a:pt x="1016710" y="2246769"/>
                </a:cubicBezTo>
                <a:cubicBezTo>
                  <a:pt x="808351" y="2248480"/>
                  <a:pt x="216202" y="2197624"/>
                  <a:pt x="0" y="2246769"/>
                </a:cubicBezTo>
                <a:cubicBezTo>
                  <a:pt x="-3567" y="2009631"/>
                  <a:pt x="3974" y="1975889"/>
                  <a:pt x="0" y="1752480"/>
                </a:cubicBezTo>
                <a:cubicBezTo>
                  <a:pt x="-3974" y="1529071"/>
                  <a:pt x="53534" y="1413139"/>
                  <a:pt x="0" y="1190788"/>
                </a:cubicBezTo>
                <a:cubicBezTo>
                  <a:pt x="-53534" y="968437"/>
                  <a:pt x="59212" y="817716"/>
                  <a:pt x="0" y="606628"/>
                </a:cubicBezTo>
                <a:cubicBezTo>
                  <a:pt x="-59212" y="395540"/>
                  <a:pt x="12536" y="2398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44466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000" dirty="0"/>
              <a:t>МСКУ производства ООО «ЗАМАН» эксплуатируется с июня месяца 2019 года. На период - декабрь 2021 года наработка МСКУ составила 14 000 машинно-часов. За период эксплуатации оборудование показало себя как надежное, неприхотливое. Капитальный ремонт узлов МСКУ проведен по наработке, непосредственно на объекте путем замены узлов, что позволило </a:t>
            </a:r>
            <a:r>
              <a:rPr lang="ru-RU" sz="1000"/>
              <a:t>сократить время </a:t>
            </a:r>
            <a:r>
              <a:rPr lang="ru-RU" sz="1000" dirty="0"/>
              <a:t>простоя оборудования. Эксплуатация оборудования в зимний период характеризуется как стабильная, не отличается от весенне-летнего периодов, замерзания оборудования не фиксировалось. Работы проводятся оперативно, качественно, согласно регламентов.</a:t>
            </a:r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dirty="0"/>
              <a:t>А. А. Широков</a:t>
            </a:r>
            <a:br>
              <a:rPr lang="ru-RU" sz="1000" dirty="0"/>
            </a:br>
            <a:r>
              <a:rPr lang="ru-RU" sz="1000" dirty="0"/>
              <a:t>Главный инженер ТПП «РИТЭК-Самара-Нафта»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5A07B-6F02-9CBF-952D-80B23D3B8B8C}"/>
              </a:ext>
            </a:extLst>
          </p:cNvPr>
          <p:cNvSpPr txBox="1"/>
          <p:nvPr/>
        </p:nvSpPr>
        <p:spPr>
          <a:xfrm>
            <a:off x="6431493" y="1853248"/>
            <a:ext cx="4858929" cy="1938992"/>
          </a:xfrm>
          <a:custGeom>
            <a:avLst/>
            <a:gdLst>
              <a:gd name="connsiteX0" fmla="*/ 0 w 4858929"/>
              <a:gd name="connsiteY0" fmla="*/ 0 h 1938992"/>
              <a:gd name="connsiteX1" fmla="*/ 442702 w 4858929"/>
              <a:gd name="connsiteY1" fmla="*/ 0 h 1938992"/>
              <a:gd name="connsiteX2" fmla="*/ 885405 w 4858929"/>
              <a:gd name="connsiteY2" fmla="*/ 0 h 1938992"/>
              <a:gd name="connsiteX3" fmla="*/ 1473875 w 4858929"/>
              <a:gd name="connsiteY3" fmla="*/ 0 h 1938992"/>
              <a:gd name="connsiteX4" fmla="*/ 1867988 w 4858929"/>
              <a:gd name="connsiteY4" fmla="*/ 0 h 1938992"/>
              <a:gd name="connsiteX5" fmla="*/ 2262101 w 4858929"/>
              <a:gd name="connsiteY5" fmla="*/ 0 h 1938992"/>
              <a:gd name="connsiteX6" fmla="*/ 2656215 w 4858929"/>
              <a:gd name="connsiteY6" fmla="*/ 0 h 1938992"/>
              <a:gd name="connsiteX7" fmla="*/ 3196096 w 4858929"/>
              <a:gd name="connsiteY7" fmla="*/ 0 h 1938992"/>
              <a:gd name="connsiteX8" fmla="*/ 3687387 w 4858929"/>
              <a:gd name="connsiteY8" fmla="*/ 0 h 1938992"/>
              <a:gd name="connsiteX9" fmla="*/ 4275858 w 4858929"/>
              <a:gd name="connsiteY9" fmla="*/ 0 h 1938992"/>
              <a:gd name="connsiteX10" fmla="*/ 4858929 w 4858929"/>
              <a:gd name="connsiteY10" fmla="*/ 0 h 1938992"/>
              <a:gd name="connsiteX11" fmla="*/ 4858929 w 4858929"/>
              <a:gd name="connsiteY11" fmla="*/ 523528 h 1938992"/>
              <a:gd name="connsiteX12" fmla="*/ 4858929 w 4858929"/>
              <a:gd name="connsiteY12" fmla="*/ 988886 h 1938992"/>
              <a:gd name="connsiteX13" fmla="*/ 4858929 w 4858929"/>
              <a:gd name="connsiteY13" fmla="*/ 1415464 h 1938992"/>
              <a:gd name="connsiteX14" fmla="*/ 4858929 w 4858929"/>
              <a:gd name="connsiteY14" fmla="*/ 1938992 h 1938992"/>
              <a:gd name="connsiteX15" fmla="*/ 4367637 w 4858929"/>
              <a:gd name="connsiteY15" fmla="*/ 1938992 h 1938992"/>
              <a:gd name="connsiteX16" fmla="*/ 3876346 w 4858929"/>
              <a:gd name="connsiteY16" fmla="*/ 1938992 h 1938992"/>
              <a:gd name="connsiteX17" fmla="*/ 3433643 w 4858929"/>
              <a:gd name="connsiteY17" fmla="*/ 1938992 h 1938992"/>
              <a:gd name="connsiteX18" fmla="*/ 2845173 w 4858929"/>
              <a:gd name="connsiteY18" fmla="*/ 1938992 h 1938992"/>
              <a:gd name="connsiteX19" fmla="*/ 2305292 w 4858929"/>
              <a:gd name="connsiteY19" fmla="*/ 1938992 h 1938992"/>
              <a:gd name="connsiteX20" fmla="*/ 1765411 w 4858929"/>
              <a:gd name="connsiteY20" fmla="*/ 1938992 h 1938992"/>
              <a:gd name="connsiteX21" fmla="*/ 1225530 w 4858929"/>
              <a:gd name="connsiteY21" fmla="*/ 1938992 h 1938992"/>
              <a:gd name="connsiteX22" fmla="*/ 588470 w 4858929"/>
              <a:gd name="connsiteY22" fmla="*/ 1938992 h 1938992"/>
              <a:gd name="connsiteX23" fmla="*/ 0 w 4858929"/>
              <a:gd name="connsiteY23" fmla="*/ 1938992 h 1938992"/>
              <a:gd name="connsiteX24" fmla="*/ 0 w 4858929"/>
              <a:gd name="connsiteY24" fmla="*/ 1512414 h 1938992"/>
              <a:gd name="connsiteX25" fmla="*/ 0 w 4858929"/>
              <a:gd name="connsiteY25" fmla="*/ 1085836 h 1938992"/>
              <a:gd name="connsiteX26" fmla="*/ 0 w 4858929"/>
              <a:gd name="connsiteY26" fmla="*/ 581698 h 1938992"/>
              <a:gd name="connsiteX27" fmla="*/ 0 w 4858929"/>
              <a:gd name="connsiteY27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58929" h="1938992" extrusionOk="0">
                <a:moveTo>
                  <a:pt x="0" y="0"/>
                </a:moveTo>
                <a:cubicBezTo>
                  <a:pt x="174212" y="-50023"/>
                  <a:pt x="311796" y="27754"/>
                  <a:pt x="442702" y="0"/>
                </a:cubicBezTo>
                <a:cubicBezTo>
                  <a:pt x="573608" y="-27754"/>
                  <a:pt x="708940" y="16073"/>
                  <a:pt x="885405" y="0"/>
                </a:cubicBezTo>
                <a:cubicBezTo>
                  <a:pt x="1061870" y="-16073"/>
                  <a:pt x="1186694" y="25596"/>
                  <a:pt x="1473875" y="0"/>
                </a:cubicBezTo>
                <a:cubicBezTo>
                  <a:pt x="1761056" y="-25596"/>
                  <a:pt x="1728514" y="21802"/>
                  <a:pt x="1867988" y="0"/>
                </a:cubicBezTo>
                <a:cubicBezTo>
                  <a:pt x="2007462" y="-21802"/>
                  <a:pt x="2086631" y="38265"/>
                  <a:pt x="2262101" y="0"/>
                </a:cubicBezTo>
                <a:cubicBezTo>
                  <a:pt x="2437571" y="-38265"/>
                  <a:pt x="2491160" y="43747"/>
                  <a:pt x="2656215" y="0"/>
                </a:cubicBezTo>
                <a:cubicBezTo>
                  <a:pt x="2821270" y="-43747"/>
                  <a:pt x="3014598" y="29016"/>
                  <a:pt x="3196096" y="0"/>
                </a:cubicBezTo>
                <a:cubicBezTo>
                  <a:pt x="3377594" y="-29016"/>
                  <a:pt x="3546994" y="25776"/>
                  <a:pt x="3687387" y="0"/>
                </a:cubicBezTo>
                <a:cubicBezTo>
                  <a:pt x="3827780" y="-25776"/>
                  <a:pt x="4059319" y="43439"/>
                  <a:pt x="4275858" y="0"/>
                </a:cubicBezTo>
                <a:cubicBezTo>
                  <a:pt x="4492397" y="-43439"/>
                  <a:pt x="4694657" y="39214"/>
                  <a:pt x="4858929" y="0"/>
                </a:cubicBezTo>
                <a:cubicBezTo>
                  <a:pt x="4875516" y="200724"/>
                  <a:pt x="4807102" y="318865"/>
                  <a:pt x="4858929" y="523528"/>
                </a:cubicBezTo>
                <a:cubicBezTo>
                  <a:pt x="4910756" y="728191"/>
                  <a:pt x="4842649" y="895221"/>
                  <a:pt x="4858929" y="988886"/>
                </a:cubicBezTo>
                <a:cubicBezTo>
                  <a:pt x="4875209" y="1082551"/>
                  <a:pt x="4843842" y="1279310"/>
                  <a:pt x="4858929" y="1415464"/>
                </a:cubicBezTo>
                <a:cubicBezTo>
                  <a:pt x="4874016" y="1551618"/>
                  <a:pt x="4850040" y="1798768"/>
                  <a:pt x="4858929" y="1938992"/>
                </a:cubicBezTo>
                <a:cubicBezTo>
                  <a:pt x="4749075" y="1989545"/>
                  <a:pt x="4587629" y="1917199"/>
                  <a:pt x="4367637" y="1938992"/>
                </a:cubicBezTo>
                <a:cubicBezTo>
                  <a:pt x="4147645" y="1960785"/>
                  <a:pt x="4118078" y="1902994"/>
                  <a:pt x="3876346" y="1938992"/>
                </a:cubicBezTo>
                <a:cubicBezTo>
                  <a:pt x="3634614" y="1974990"/>
                  <a:pt x="3626549" y="1911411"/>
                  <a:pt x="3433643" y="1938992"/>
                </a:cubicBezTo>
                <a:cubicBezTo>
                  <a:pt x="3240737" y="1966573"/>
                  <a:pt x="3000179" y="1888126"/>
                  <a:pt x="2845173" y="1938992"/>
                </a:cubicBezTo>
                <a:cubicBezTo>
                  <a:pt x="2690167" y="1989858"/>
                  <a:pt x="2466374" y="1882690"/>
                  <a:pt x="2305292" y="1938992"/>
                </a:cubicBezTo>
                <a:cubicBezTo>
                  <a:pt x="2144210" y="1995294"/>
                  <a:pt x="1915452" y="1905590"/>
                  <a:pt x="1765411" y="1938992"/>
                </a:cubicBezTo>
                <a:cubicBezTo>
                  <a:pt x="1615370" y="1972394"/>
                  <a:pt x="1385756" y="1877702"/>
                  <a:pt x="1225530" y="1938992"/>
                </a:cubicBezTo>
                <a:cubicBezTo>
                  <a:pt x="1065304" y="2000282"/>
                  <a:pt x="735504" y="1911571"/>
                  <a:pt x="588470" y="1938992"/>
                </a:cubicBezTo>
                <a:cubicBezTo>
                  <a:pt x="441436" y="1966413"/>
                  <a:pt x="123322" y="1884704"/>
                  <a:pt x="0" y="1938992"/>
                </a:cubicBezTo>
                <a:cubicBezTo>
                  <a:pt x="-46985" y="1838076"/>
                  <a:pt x="31544" y="1674097"/>
                  <a:pt x="0" y="1512414"/>
                </a:cubicBezTo>
                <a:cubicBezTo>
                  <a:pt x="-31544" y="1350731"/>
                  <a:pt x="23482" y="1263750"/>
                  <a:pt x="0" y="1085836"/>
                </a:cubicBezTo>
                <a:cubicBezTo>
                  <a:pt x="-23482" y="907922"/>
                  <a:pt x="12635" y="746652"/>
                  <a:pt x="0" y="581698"/>
                </a:cubicBezTo>
                <a:cubicBezTo>
                  <a:pt x="-12635" y="416744"/>
                  <a:pt x="5897" y="13993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825098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000" dirty="0"/>
              <a:t>Изготовление и поставка оборудования были выполнены качественно и с соблюдением всех условий Договора. Пусконаладочные и шеф-монтажные работы проведены специалистами соответствующей квалификации в установленные сроки. МСКУ работает в соответствии с заявленными параметрами, проста в обслуживании и не требует постоянного присутствия персонала. Специалисты ООО «ЗАМАН» проводят качественное техническое обслуживание, в соответствии с регламентом.</a:t>
            </a:r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dirty="0"/>
              <a:t>А. В. Пушкарев</a:t>
            </a:r>
          </a:p>
          <a:p>
            <a:r>
              <a:rPr lang="ru-RU" sz="1000" dirty="0"/>
              <a:t>Главный инженер АО «</a:t>
            </a:r>
            <a:r>
              <a:rPr lang="ru-RU" sz="1000" dirty="0" err="1"/>
              <a:t>Самараинвестнефть</a:t>
            </a:r>
            <a:r>
              <a:rPr lang="ru-RU" sz="1000" dirty="0"/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EC52F-C746-8783-F53A-F7BE83764044}"/>
              </a:ext>
            </a:extLst>
          </p:cNvPr>
          <p:cNvSpPr txBox="1"/>
          <p:nvPr/>
        </p:nvSpPr>
        <p:spPr>
          <a:xfrm>
            <a:off x="901578" y="1853248"/>
            <a:ext cx="5274448" cy="1785104"/>
          </a:xfrm>
          <a:custGeom>
            <a:avLst/>
            <a:gdLst>
              <a:gd name="connsiteX0" fmla="*/ 0 w 5274448"/>
              <a:gd name="connsiteY0" fmla="*/ 0 h 1785104"/>
              <a:gd name="connsiteX1" fmla="*/ 659306 w 5274448"/>
              <a:gd name="connsiteY1" fmla="*/ 0 h 1785104"/>
              <a:gd name="connsiteX2" fmla="*/ 1213123 w 5274448"/>
              <a:gd name="connsiteY2" fmla="*/ 0 h 1785104"/>
              <a:gd name="connsiteX3" fmla="*/ 1872429 w 5274448"/>
              <a:gd name="connsiteY3" fmla="*/ 0 h 1785104"/>
              <a:gd name="connsiteX4" fmla="*/ 2637224 w 5274448"/>
              <a:gd name="connsiteY4" fmla="*/ 0 h 1785104"/>
              <a:gd name="connsiteX5" fmla="*/ 3296530 w 5274448"/>
              <a:gd name="connsiteY5" fmla="*/ 0 h 1785104"/>
              <a:gd name="connsiteX6" fmla="*/ 3797603 w 5274448"/>
              <a:gd name="connsiteY6" fmla="*/ 0 h 1785104"/>
              <a:gd name="connsiteX7" fmla="*/ 4351420 w 5274448"/>
              <a:gd name="connsiteY7" fmla="*/ 0 h 1785104"/>
              <a:gd name="connsiteX8" fmla="*/ 5274448 w 5274448"/>
              <a:gd name="connsiteY8" fmla="*/ 0 h 1785104"/>
              <a:gd name="connsiteX9" fmla="*/ 5274448 w 5274448"/>
              <a:gd name="connsiteY9" fmla="*/ 577184 h 1785104"/>
              <a:gd name="connsiteX10" fmla="*/ 5274448 w 5274448"/>
              <a:gd name="connsiteY10" fmla="*/ 1172218 h 1785104"/>
              <a:gd name="connsiteX11" fmla="*/ 5274448 w 5274448"/>
              <a:gd name="connsiteY11" fmla="*/ 1785104 h 1785104"/>
              <a:gd name="connsiteX12" fmla="*/ 4720631 w 5274448"/>
              <a:gd name="connsiteY12" fmla="*/ 1785104 h 1785104"/>
              <a:gd name="connsiteX13" fmla="*/ 4008580 w 5274448"/>
              <a:gd name="connsiteY13" fmla="*/ 1785104 h 1785104"/>
              <a:gd name="connsiteX14" fmla="*/ 3507508 w 5274448"/>
              <a:gd name="connsiteY14" fmla="*/ 1785104 h 1785104"/>
              <a:gd name="connsiteX15" fmla="*/ 2953691 w 5274448"/>
              <a:gd name="connsiteY15" fmla="*/ 1785104 h 1785104"/>
              <a:gd name="connsiteX16" fmla="*/ 2241640 w 5274448"/>
              <a:gd name="connsiteY16" fmla="*/ 1785104 h 1785104"/>
              <a:gd name="connsiteX17" fmla="*/ 1635079 w 5274448"/>
              <a:gd name="connsiteY17" fmla="*/ 1785104 h 1785104"/>
              <a:gd name="connsiteX18" fmla="*/ 975773 w 5274448"/>
              <a:gd name="connsiteY18" fmla="*/ 1785104 h 1785104"/>
              <a:gd name="connsiteX19" fmla="*/ 0 w 5274448"/>
              <a:gd name="connsiteY19" fmla="*/ 1785104 h 1785104"/>
              <a:gd name="connsiteX20" fmla="*/ 0 w 5274448"/>
              <a:gd name="connsiteY20" fmla="*/ 1243622 h 1785104"/>
              <a:gd name="connsiteX21" fmla="*/ 0 w 5274448"/>
              <a:gd name="connsiteY21" fmla="*/ 612886 h 1785104"/>
              <a:gd name="connsiteX22" fmla="*/ 0 w 5274448"/>
              <a:gd name="connsiteY22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74448" h="1785104" extrusionOk="0">
                <a:moveTo>
                  <a:pt x="0" y="0"/>
                </a:moveTo>
                <a:cubicBezTo>
                  <a:pt x="273793" y="-21198"/>
                  <a:pt x="388714" y="-1738"/>
                  <a:pt x="659306" y="0"/>
                </a:cubicBezTo>
                <a:cubicBezTo>
                  <a:pt x="929898" y="1738"/>
                  <a:pt x="998361" y="24494"/>
                  <a:pt x="1213123" y="0"/>
                </a:cubicBezTo>
                <a:cubicBezTo>
                  <a:pt x="1427885" y="-24494"/>
                  <a:pt x="1688448" y="16609"/>
                  <a:pt x="1872429" y="0"/>
                </a:cubicBezTo>
                <a:cubicBezTo>
                  <a:pt x="2056410" y="-16609"/>
                  <a:pt x="2466420" y="6358"/>
                  <a:pt x="2637224" y="0"/>
                </a:cubicBezTo>
                <a:cubicBezTo>
                  <a:pt x="2808029" y="-6358"/>
                  <a:pt x="3015650" y="23589"/>
                  <a:pt x="3296530" y="0"/>
                </a:cubicBezTo>
                <a:cubicBezTo>
                  <a:pt x="3577410" y="-23589"/>
                  <a:pt x="3589425" y="1356"/>
                  <a:pt x="3797603" y="0"/>
                </a:cubicBezTo>
                <a:cubicBezTo>
                  <a:pt x="4005781" y="-1356"/>
                  <a:pt x="4101394" y="-24868"/>
                  <a:pt x="4351420" y="0"/>
                </a:cubicBezTo>
                <a:cubicBezTo>
                  <a:pt x="4601446" y="24868"/>
                  <a:pt x="4834789" y="6362"/>
                  <a:pt x="5274448" y="0"/>
                </a:cubicBezTo>
                <a:cubicBezTo>
                  <a:pt x="5279523" y="277526"/>
                  <a:pt x="5259978" y="382696"/>
                  <a:pt x="5274448" y="577184"/>
                </a:cubicBezTo>
                <a:cubicBezTo>
                  <a:pt x="5288918" y="771672"/>
                  <a:pt x="5276106" y="1042413"/>
                  <a:pt x="5274448" y="1172218"/>
                </a:cubicBezTo>
                <a:cubicBezTo>
                  <a:pt x="5272790" y="1302023"/>
                  <a:pt x="5263228" y="1660725"/>
                  <a:pt x="5274448" y="1785104"/>
                </a:cubicBezTo>
                <a:cubicBezTo>
                  <a:pt x="5097428" y="1774087"/>
                  <a:pt x="4835736" y="1760718"/>
                  <a:pt x="4720631" y="1785104"/>
                </a:cubicBezTo>
                <a:cubicBezTo>
                  <a:pt x="4605526" y="1809490"/>
                  <a:pt x="4166538" y="1779389"/>
                  <a:pt x="4008580" y="1785104"/>
                </a:cubicBezTo>
                <a:cubicBezTo>
                  <a:pt x="3850622" y="1790819"/>
                  <a:pt x="3619808" y="1794408"/>
                  <a:pt x="3507508" y="1785104"/>
                </a:cubicBezTo>
                <a:cubicBezTo>
                  <a:pt x="3395208" y="1775800"/>
                  <a:pt x="3168651" y="1757863"/>
                  <a:pt x="2953691" y="1785104"/>
                </a:cubicBezTo>
                <a:cubicBezTo>
                  <a:pt x="2738731" y="1812345"/>
                  <a:pt x="2587745" y="1786270"/>
                  <a:pt x="2241640" y="1785104"/>
                </a:cubicBezTo>
                <a:cubicBezTo>
                  <a:pt x="1895535" y="1783938"/>
                  <a:pt x="1899775" y="1778495"/>
                  <a:pt x="1635079" y="1785104"/>
                </a:cubicBezTo>
                <a:cubicBezTo>
                  <a:pt x="1370383" y="1791713"/>
                  <a:pt x="1131243" y="1784010"/>
                  <a:pt x="975773" y="1785104"/>
                </a:cubicBezTo>
                <a:cubicBezTo>
                  <a:pt x="820303" y="1786198"/>
                  <a:pt x="207693" y="1782675"/>
                  <a:pt x="0" y="1785104"/>
                </a:cubicBezTo>
                <a:cubicBezTo>
                  <a:pt x="-15964" y="1514853"/>
                  <a:pt x="5832" y="1377279"/>
                  <a:pt x="0" y="1243622"/>
                </a:cubicBezTo>
                <a:cubicBezTo>
                  <a:pt x="-5832" y="1109965"/>
                  <a:pt x="-13965" y="750071"/>
                  <a:pt x="0" y="612886"/>
                </a:cubicBezTo>
                <a:cubicBezTo>
                  <a:pt x="13965" y="475701"/>
                  <a:pt x="-20267" y="275701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15496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000" dirty="0"/>
              <a:t>Оборудование эксплуатируется в круглосуточном режиме, и за весь период эксплуатации не было ни одного случая внепланового выхода из строя, что говорит о достойном качестве данного оборудования. За весь период эксплуатации МСКУ, работами по монтажу/перемонтажу, ПНР и техническому обслуживанию оборудования занимается также ООО «ЗАМАН». Высококвалифицированные специалисты проводят оперативный и качественный сервис, благодаря чему исключается простой оборудования.</a:t>
            </a:r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dirty="0"/>
              <a:t>В. П. </a:t>
            </a:r>
            <a:r>
              <a:rPr lang="ru-RU" sz="1000" dirty="0" err="1"/>
              <a:t>Выдренков</a:t>
            </a:r>
            <a:br>
              <a:rPr lang="ru-RU" sz="1000" dirty="0"/>
            </a:br>
            <a:r>
              <a:rPr lang="ru-RU" sz="1000" dirty="0"/>
              <a:t>Директор ООО «ТН-Сервис»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D0F25-F4D0-7469-4191-F5CC8E787452}"/>
              </a:ext>
            </a:extLst>
          </p:cNvPr>
          <p:cNvSpPr txBox="1"/>
          <p:nvPr/>
        </p:nvSpPr>
        <p:spPr>
          <a:xfrm>
            <a:off x="6122453" y="3991790"/>
            <a:ext cx="5167969" cy="1938992"/>
          </a:xfrm>
          <a:custGeom>
            <a:avLst/>
            <a:gdLst>
              <a:gd name="connsiteX0" fmla="*/ 0 w 5167969"/>
              <a:gd name="connsiteY0" fmla="*/ 0 h 1938992"/>
              <a:gd name="connsiteX1" fmla="*/ 490957 w 5167969"/>
              <a:gd name="connsiteY1" fmla="*/ 0 h 1938992"/>
              <a:gd name="connsiteX2" fmla="*/ 1188633 w 5167969"/>
              <a:gd name="connsiteY2" fmla="*/ 0 h 1938992"/>
              <a:gd name="connsiteX3" fmla="*/ 1886309 w 5167969"/>
              <a:gd name="connsiteY3" fmla="*/ 0 h 1938992"/>
              <a:gd name="connsiteX4" fmla="*/ 2635664 w 5167969"/>
              <a:gd name="connsiteY4" fmla="*/ 0 h 1938992"/>
              <a:gd name="connsiteX5" fmla="*/ 3333340 w 5167969"/>
              <a:gd name="connsiteY5" fmla="*/ 0 h 1938992"/>
              <a:gd name="connsiteX6" fmla="*/ 3875977 w 5167969"/>
              <a:gd name="connsiteY6" fmla="*/ 0 h 1938992"/>
              <a:gd name="connsiteX7" fmla="*/ 5167969 w 5167969"/>
              <a:gd name="connsiteY7" fmla="*/ 0 h 1938992"/>
              <a:gd name="connsiteX8" fmla="*/ 5167969 w 5167969"/>
              <a:gd name="connsiteY8" fmla="*/ 607551 h 1938992"/>
              <a:gd name="connsiteX9" fmla="*/ 5167969 w 5167969"/>
              <a:gd name="connsiteY9" fmla="*/ 1273271 h 1938992"/>
              <a:gd name="connsiteX10" fmla="*/ 5167969 w 5167969"/>
              <a:gd name="connsiteY10" fmla="*/ 1938992 h 1938992"/>
              <a:gd name="connsiteX11" fmla="*/ 4625332 w 5167969"/>
              <a:gd name="connsiteY11" fmla="*/ 1938992 h 1938992"/>
              <a:gd name="connsiteX12" fmla="*/ 3875977 w 5167969"/>
              <a:gd name="connsiteY12" fmla="*/ 1938992 h 1938992"/>
              <a:gd name="connsiteX13" fmla="*/ 3333340 w 5167969"/>
              <a:gd name="connsiteY13" fmla="*/ 1938992 h 1938992"/>
              <a:gd name="connsiteX14" fmla="*/ 2842383 w 5167969"/>
              <a:gd name="connsiteY14" fmla="*/ 1938992 h 1938992"/>
              <a:gd name="connsiteX15" fmla="*/ 2093027 w 5167969"/>
              <a:gd name="connsiteY15" fmla="*/ 1938992 h 1938992"/>
              <a:gd name="connsiteX16" fmla="*/ 1550391 w 5167969"/>
              <a:gd name="connsiteY16" fmla="*/ 1938992 h 1938992"/>
              <a:gd name="connsiteX17" fmla="*/ 852715 w 5167969"/>
              <a:gd name="connsiteY17" fmla="*/ 1938992 h 1938992"/>
              <a:gd name="connsiteX18" fmla="*/ 0 w 5167969"/>
              <a:gd name="connsiteY18" fmla="*/ 1938992 h 1938992"/>
              <a:gd name="connsiteX19" fmla="*/ 0 w 5167969"/>
              <a:gd name="connsiteY19" fmla="*/ 1331441 h 1938992"/>
              <a:gd name="connsiteX20" fmla="*/ 0 w 5167969"/>
              <a:gd name="connsiteY20" fmla="*/ 704500 h 1938992"/>
              <a:gd name="connsiteX21" fmla="*/ 0 w 5167969"/>
              <a:gd name="connsiteY21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67969" h="1938992" extrusionOk="0">
                <a:moveTo>
                  <a:pt x="0" y="0"/>
                </a:moveTo>
                <a:cubicBezTo>
                  <a:pt x="191200" y="-21196"/>
                  <a:pt x="371010" y="21510"/>
                  <a:pt x="490957" y="0"/>
                </a:cubicBezTo>
                <a:cubicBezTo>
                  <a:pt x="610904" y="-21510"/>
                  <a:pt x="841966" y="198"/>
                  <a:pt x="1188633" y="0"/>
                </a:cubicBezTo>
                <a:cubicBezTo>
                  <a:pt x="1535300" y="-198"/>
                  <a:pt x="1617079" y="34205"/>
                  <a:pt x="1886309" y="0"/>
                </a:cubicBezTo>
                <a:cubicBezTo>
                  <a:pt x="2155539" y="-34205"/>
                  <a:pt x="2329780" y="18784"/>
                  <a:pt x="2635664" y="0"/>
                </a:cubicBezTo>
                <a:cubicBezTo>
                  <a:pt x="2941548" y="-18784"/>
                  <a:pt x="2985773" y="-28440"/>
                  <a:pt x="3333340" y="0"/>
                </a:cubicBezTo>
                <a:cubicBezTo>
                  <a:pt x="3680907" y="28440"/>
                  <a:pt x="3689734" y="22170"/>
                  <a:pt x="3875977" y="0"/>
                </a:cubicBezTo>
                <a:cubicBezTo>
                  <a:pt x="4062220" y="-22170"/>
                  <a:pt x="4527831" y="16990"/>
                  <a:pt x="5167969" y="0"/>
                </a:cubicBezTo>
                <a:cubicBezTo>
                  <a:pt x="5152933" y="242776"/>
                  <a:pt x="5193909" y="474427"/>
                  <a:pt x="5167969" y="607551"/>
                </a:cubicBezTo>
                <a:cubicBezTo>
                  <a:pt x="5142029" y="740675"/>
                  <a:pt x="5183841" y="1055741"/>
                  <a:pt x="5167969" y="1273271"/>
                </a:cubicBezTo>
                <a:cubicBezTo>
                  <a:pt x="5152097" y="1490801"/>
                  <a:pt x="5194829" y="1772444"/>
                  <a:pt x="5167969" y="1938992"/>
                </a:cubicBezTo>
                <a:cubicBezTo>
                  <a:pt x="5008704" y="1921772"/>
                  <a:pt x="4755164" y="1941011"/>
                  <a:pt x="4625332" y="1938992"/>
                </a:cubicBezTo>
                <a:cubicBezTo>
                  <a:pt x="4495500" y="1936973"/>
                  <a:pt x="4213819" y="1975019"/>
                  <a:pt x="3875977" y="1938992"/>
                </a:cubicBezTo>
                <a:cubicBezTo>
                  <a:pt x="3538135" y="1902965"/>
                  <a:pt x="3448881" y="1924289"/>
                  <a:pt x="3333340" y="1938992"/>
                </a:cubicBezTo>
                <a:cubicBezTo>
                  <a:pt x="3217799" y="1953695"/>
                  <a:pt x="3043159" y="1921691"/>
                  <a:pt x="2842383" y="1938992"/>
                </a:cubicBezTo>
                <a:cubicBezTo>
                  <a:pt x="2641607" y="1956293"/>
                  <a:pt x="2332192" y="1903962"/>
                  <a:pt x="2093027" y="1938992"/>
                </a:cubicBezTo>
                <a:cubicBezTo>
                  <a:pt x="1853862" y="1974022"/>
                  <a:pt x="1791572" y="1961371"/>
                  <a:pt x="1550391" y="1938992"/>
                </a:cubicBezTo>
                <a:cubicBezTo>
                  <a:pt x="1309210" y="1916613"/>
                  <a:pt x="1005157" y="1965731"/>
                  <a:pt x="852715" y="1938992"/>
                </a:cubicBezTo>
                <a:cubicBezTo>
                  <a:pt x="700273" y="1912253"/>
                  <a:pt x="369944" y="1975146"/>
                  <a:pt x="0" y="1938992"/>
                </a:cubicBezTo>
                <a:cubicBezTo>
                  <a:pt x="-18669" y="1710839"/>
                  <a:pt x="-11424" y="1608922"/>
                  <a:pt x="0" y="1331441"/>
                </a:cubicBezTo>
                <a:cubicBezTo>
                  <a:pt x="11424" y="1053960"/>
                  <a:pt x="-18267" y="953229"/>
                  <a:pt x="0" y="704500"/>
                </a:cubicBezTo>
                <a:cubicBezTo>
                  <a:pt x="18267" y="455771"/>
                  <a:pt x="3525" y="216525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62451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1000" dirty="0"/>
              <a:t>ООО «ЗАМАН» решает задачи сервиса компрессорного оборудования в комплексе и у Заказчика не возникает проблем поиска других Подрядчиков - это и есть современный интегрированный сервис. Специалисты компании проводят качественное обслуживание как самого компрессорного оборудования, так и станций управления и приборов КИПиА. Отмечается достаточный уровень оснащенности приборами, инструментом; высокая культура производства ремонтных работ; оперативное реагирование при возникновении аварийных ситуаций.</a:t>
            </a:r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dirty="0"/>
              <a:t>И. Ю. Бажанов</a:t>
            </a:r>
            <a:br>
              <a:rPr lang="ru-RU" sz="1000" dirty="0"/>
            </a:br>
            <a:r>
              <a:rPr lang="ru-RU" sz="1000" dirty="0"/>
              <a:t>Генеральный директор ООО «</a:t>
            </a:r>
            <a:r>
              <a:rPr lang="ru-RU" sz="1000" dirty="0" err="1"/>
              <a:t>БайТекс</a:t>
            </a:r>
            <a:r>
              <a:rPr lang="ru-RU" sz="1000" dirty="0"/>
              <a:t>»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29EBE49-FCF8-F23E-D111-01474F13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Отзывы</a:t>
            </a:r>
          </a:p>
        </p:txBody>
      </p:sp>
      <p:pic>
        <p:nvPicPr>
          <p:cNvPr id="13" name="Рисунок 12" descr="Изображение выглядит как Графика, Шрифт, графический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A15E249-0D72-A844-15DD-1311973DA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6" y="3083327"/>
            <a:ext cx="1319047" cy="65952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E157869-922C-A7C9-B0FA-5C8B48172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80" y="3133443"/>
            <a:ext cx="1055559" cy="59111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57CA558-9B79-8F4B-B88F-62C8EAE90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93" y="5440000"/>
            <a:ext cx="1616446" cy="30308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логотип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6521C8D-BC91-13E0-36E3-2C9C9D2C45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44" y="5157252"/>
            <a:ext cx="1297399" cy="8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39505"/>
      </p:ext>
    </p:extLst>
  </p:cSld>
  <p:clrMapOvr>
    <a:masterClrMapping/>
  </p:clrMapOvr>
  <p:transition spd="slow" advTm="95894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9744" y="4001902"/>
            <a:ext cx="5580483" cy="2124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  <a:ea typeface="Yu Gothic UI" panose="020B0500000000000000" pitchFamily="34" charset="-128"/>
              </a:rPr>
              <a:t>г. </a:t>
            </a:r>
            <a:r>
              <a:rPr lang="ru-RU" dirty="0">
                <a:solidFill>
                  <a:schemeClr val="tx1"/>
                </a:solidFill>
                <a:latin typeface="+mn-lt"/>
                <a:ea typeface="Yu Gothic UI" panose="020B0500000000000000" pitchFamily="34" charset="-128"/>
              </a:rPr>
              <a:t>Альметьевск, ул. Шевченко, д. 5А/1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A530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 UI" panose="020B0500000000000000" pitchFamily="34" charset="-128"/>
              </a:rPr>
              <a:t>+7(8553)42–40–79, +7(917)241-59-51</a:t>
            </a:r>
          </a:p>
          <a:p>
            <a:pPr marL="0" indent="0">
              <a:buNone/>
            </a:pPr>
            <a:r>
              <a:rPr lang="en-US" dirty="0">
                <a:latin typeface="+mn-lt"/>
                <a:ea typeface="Yu Gothic UI" panose="020B0500000000000000" pitchFamily="34" charset="-128"/>
              </a:rPr>
              <a:t>mail@zamman.com</a:t>
            </a:r>
            <a:endParaRPr lang="ru-RU" dirty="0">
              <a:latin typeface="+mn-lt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+mn-lt"/>
                <a:ea typeface="Yu Gothic UI" panose="020B0500000000000000" pitchFamily="34" charset="-128"/>
              </a:rPr>
              <a:t>https://zaman–rt.ru/</a:t>
            </a:r>
            <a:r>
              <a:rPr lang="ru-RU" dirty="0">
                <a:latin typeface="+mn-lt"/>
                <a:ea typeface="Yu Gothic UI" panose="020B0500000000000000" pitchFamily="34" charset="-128"/>
              </a:rPr>
              <a:t>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0"/>
          <a:stretch/>
        </p:blipFill>
        <p:spPr>
          <a:xfrm>
            <a:off x="0" y="0"/>
            <a:ext cx="56075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9744" y="2535333"/>
            <a:ext cx="509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Segoe Print" panose="02000600000000000000" pitchFamily="2" charset="0"/>
                <a:ea typeface="Yu Gothic UI" panose="020B0500000000000000" pitchFamily="34" charset="-128"/>
              </a:rPr>
              <a:t>Открыты к сотрудничеств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Yu Gothic UI" panose="020B0500000000000000" pitchFamily="34" charset="-128"/>
              </a:rPr>
              <a:t>у!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F315BA5-ACA3-230B-7512-05B2250A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744" y="1901799"/>
            <a:ext cx="5339575" cy="767687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21269935"/>
      </p:ext>
    </p:extLst>
  </p:cSld>
  <p:clrMapOvr>
    <a:masterClrMapping/>
  </p:clrMapOvr>
  <p:transition spd="slow" advTm="51735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2BD03A-A6D1-B3D3-010D-1E03DBF25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0" b="7770"/>
          <a:stretch/>
        </p:blipFill>
        <p:spPr>
          <a:xfrm>
            <a:off x="20" y="10"/>
            <a:ext cx="6089884" cy="34289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F40FEB-D00B-B76F-E237-7AEF8DFDE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9" b="7849"/>
          <a:stretch/>
        </p:blipFill>
        <p:spPr>
          <a:xfrm>
            <a:off x="6089904" y="10"/>
            <a:ext cx="6102096" cy="3428990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DC5891-2A4B-49D2-DBA6-929A3DF6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FB1440-1918-47E9-A540-DDB17329509C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A8ECE5-CE27-2F4F-5F7F-3F247F6E3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0" b="7770"/>
          <a:stretch/>
        </p:blipFill>
        <p:spPr>
          <a:xfrm>
            <a:off x="20" y="3429000"/>
            <a:ext cx="6089884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A8F6D-B066-D4BF-4158-B8A40A6905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57" b="12557"/>
          <a:stretch/>
        </p:blipFill>
        <p:spPr>
          <a:xfrm>
            <a:off x="6089904" y="3429000"/>
            <a:ext cx="6102096" cy="3429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456BC86-9CA0-7514-98C1-D268F848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21541"/>
            <a:ext cx="9706429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Компания основана в 2012 году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Производственная база 900 м²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Собственное производство и автопарк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Современная техника, профессиональные инструменты и оборудование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Высококвалифицированные специалисты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Работы под ключ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+mn-lt"/>
              </a:rPr>
              <a:t>Сервис нефтепромыслового оборудования</a:t>
            </a:r>
          </a:p>
          <a:p>
            <a:pPr>
              <a:lnSpc>
                <a:spcPct val="90000"/>
              </a:lnSpc>
            </a:pPr>
            <a:endParaRPr lang="ru-RU" sz="17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ru-RU" sz="17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 b="1" dirty="0">
                <a:latin typeface="+mn-lt"/>
              </a:rPr>
              <a:t>ЗАМАН - ВРЕМЯ СОЗИДАТЬ БУДУЩЕЕ!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Segoe Print" panose="02000600000000000000" pitchFamily="2" charset="0"/>
              </a:rPr>
              <a:t>* в переводе с татарского языка «заман» - «время», «эпоха»</a:t>
            </a:r>
          </a:p>
          <a:p>
            <a:pPr>
              <a:lnSpc>
                <a:spcPct val="90000"/>
              </a:lnSpc>
            </a:pPr>
            <a:endParaRPr lang="ru-RU" sz="17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6EAA3-C1ED-220B-604F-A540E3F923CC}"/>
              </a:ext>
            </a:extLst>
          </p:cNvPr>
          <p:cNvSpPr txBox="1"/>
          <p:nvPr/>
        </p:nvSpPr>
        <p:spPr>
          <a:xfrm>
            <a:off x="646111" y="1143000"/>
            <a:ext cx="6129866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Segoe Print" panose="02000600000000000000" pitchFamily="2" charset="0"/>
              </a:rPr>
              <a:t>Машиностроительная сервисная компания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5CD257F-3312-822D-7216-68A43E2A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ООО «ЗАМАН»</a:t>
            </a:r>
          </a:p>
        </p:txBody>
      </p:sp>
    </p:spTree>
    <p:extLst>
      <p:ext uri="{BB962C8B-B14F-4D97-AF65-F5344CB8AC3E}">
        <p14:creationId xmlns:p14="http://schemas.microsoft.com/office/powerpoint/2010/main" val="2744738900"/>
      </p:ext>
    </p:extLst>
  </p:cSld>
  <p:clrMapOvr>
    <a:masterClrMapping/>
  </p:clrMapOvr>
  <p:transition spd="slow" advTm="21098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0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528D24-8645-5D88-0F3C-8A639248F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629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E0184A-FF1F-0307-1CE6-F001FB70D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201" r="12587" b="-20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25A231-0148-13EB-8562-4C36E9B96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r="9913"/>
          <a:stretch/>
        </p:blipFill>
        <p:spPr>
          <a:xfrm>
            <a:off x="8200387" y="159945"/>
            <a:ext cx="3826711" cy="31819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EB5C72-C7CD-480C-DD87-5FEF604CF7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-534" r="15750" b="53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9651F1-1490-D49F-4801-92D11C6909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29" r="19950" b="-129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105BB0-CDE0-3588-33E0-455DDF39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DDFB1440-1918-47E9-A540-DDB17329509C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Рисунок 2" descr="Изображение выглядит как снимок экрана, Графика, визитная карточ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90BE6FD-BDC7-A009-F5EE-82C43524D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/>
          <a:stretch/>
        </p:blipFill>
        <p:spPr>
          <a:xfrm>
            <a:off x="10431157" y="1"/>
            <a:ext cx="699906" cy="11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8371"/>
      </p:ext>
    </p:extLst>
  </p:cSld>
  <p:clrMapOvr>
    <a:masterClrMapping/>
  </p:clrMapOvr>
  <p:transition spd="slow" advTm="11035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">
            <a:extLst>
              <a:ext uri="{FF2B5EF4-FFF2-40B4-BE49-F238E27FC236}">
                <a16:creationId xmlns:a16="http://schemas.microsoft.com/office/drawing/2014/main" id="{FA1CA4BC-9335-25BB-3172-AB8C87DFD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623323"/>
              </p:ext>
            </p:extLst>
          </p:nvPr>
        </p:nvGraphicFramePr>
        <p:xfrm>
          <a:off x="1622729" y="2209801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A1A5AA-A243-B2E3-3F79-8CD65741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8CBD67B-3EF9-0A86-5D1D-95B2DA67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Современные вызовы для нефтяных компаний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460"/>
      </p:ext>
    </p:extLst>
  </p:cSld>
  <p:clrMapOvr>
    <a:masterClrMapping/>
  </p:clrMapOvr>
  <p:transition spd="slow" advTm="11033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3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1" descr="Лабиринт">
            <a:extLst>
              <a:ext uri="{FF2B5EF4-FFF2-40B4-BE49-F238E27FC236}">
                <a16:creationId xmlns:a16="http://schemas.microsoft.com/office/drawing/2014/main" id="{94B7CA80-E501-979A-875D-5C558FFF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22C300B-4658-7794-D23B-0DA080EF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Варианты решения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FB1440-1918-47E9-A540-DDB17329509C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19FF4AE-F77C-152F-89C7-9FF5AF36B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53248"/>
            <a:ext cx="7225996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+mn-lt"/>
              </a:rPr>
              <a:t>Вариант 1 – использование традиционных методов воспроизводства сырьевой базы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КРС/ПРС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МУН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СКО/ГРП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уплотнение сетки скважин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b="1" dirty="0">
                <a:latin typeface="+mn-lt"/>
              </a:rPr>
              <a:t>Вариант 2 – применение МСКУ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не требуется проведение КРС/ПРС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- отсутствуют риски «сухого» эффекта 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99E4C45D-ACE8-5DFB-1F60-94F69436E417}"/>
              </a:ext>
            </a:extLst>
          </p:cNvPr>
          <p:cNvSpPr txBox="1">
            <a:spLocks/>
          </p:cNvSpPr>
          <p:nvPr/>
        </p:nvSpPr>
        <p:spPr>
          <a:xfrm>
            <a:off x="6096000" y="1989542"/>
            <a:ext cx="4754563" cy="4217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0" indent="0">
              <a:buNone/>
            </a:pPr>
            <a:endParaRPr lang="ru-RU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3F92E0-2834-9BF9-314E-E8549ABF5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799" y="-2"/>
            <a:ext cx="664876" cy="11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5473"/>
      </p:ext>
    </p:extLst>
  </p:cSld>
  <p:clrMapOvr>
    <a:masterClrMapping/>
  </p:clrMapOvr>
  <p:transition spd="slow" advTm="20494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FB1440-1918-47E9-A540-DDB17329509C}" type="slidenum">
              <a:rPr lang="ru-RU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sp>
        <p:nvSpPr>
          <p:cNvPr id="55" name="Объект 4"/>
          <p:cNvSpPr>
            <a:spLocks noGrp="1"/>
          </p:cNvSpPr>
          <p:nvPr>
            <p:ph idx="1"/>
          </p:nvPr>
        </p:nvSpPr>
        <p:spPr>
          <a:xfrm>
            <a:off x="646110" y="1751314"/>
            <a:ext cx="11743189" cy="486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+mn-lt"/>
                <a:ea typeface="Yu Gothic UI" panose="020B0500000000000000" pitchFamily="34" charset="-128"/>
              </a:rPr>
              <a:t>Эксплуатация скважин с высоким влиянием ПНГ приводит к следующим осложнениям:</a:t>
            </a:r>
          </a:p>
        </p:txBody>
      </p:sp>
      <p:pic>
        <p:nvPicPr>
          <p:cNvPr id="3" name="Рисунок 2" descr="Изображение выглядит как линия, График, диаграмм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314AAE4-D5E0-A156-1AA0-67A2A2BCA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615" y="2775654"/>
            <a:ext cx="3369124" cy="2038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376391B-E79C-7AFB-DCD7-F9A1B5E2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140053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Влияние попутного нефтяного газа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1676C-E3A7-8ECF-E029-592B7914D899}"/>
              </a:ext>
            </a:extLst>
          </p:cNvPr>
          <p:cNvSpPr txBox="1"/>
          <p:nvPr/>
        </p:nvSpPr>
        <p:spPr>
          <a:xfrm>
            <a:off x="646111" y="5351748"/>
            <a:ext cx="97064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dirty="0">
                <a:latin typeface="+mn-lt"/>
                <a:ea typeface="Yu Gothic UI" panose="020B0500000000000000" pitchFamily="34" charset="-128"/>
              </a:rPr>
              <a:t>Таким образом не реализуется весь потенциал добычи жидкости из скважин.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0C280F-F254-1EB1-926F-FE3DBC625817}"/>
              </a:ext>
            </a:extLst>
          </p:cNvPr>
          <p:cNvSpPr txBox="1"/>
          <p:nvPr/>
        </p:nvSpPr>
        <p:spPr>
          <a:xfrm>
            <a:off x="1001261" y="2536136"/>
            <a:ext cx="7059615" cy="2517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снижению уровня жидкости к приему насоса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росту противодавления на пласт и снижению притока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добываемой жидкости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снижению коэффициента подачи насоса и дебита скважины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срыву подачи насосного оборудования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j-cs"/>
              </a:rPr>
              <a:t>снижению МРП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65371100"/>
      </p:ext>
    </p:extLst>
  </p:cSld>
  <p:clrMapOvr>
    <a:masterClrMapping/>
  </p:clrMapOvr>
  <p:transition spd="slow" advTm="35384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486965"/>
            <a:ext cx="10899778" cy="1657048"/>
          </a:xfrm>
        </p:spPr>
        <p:txBody>
          <a:bodyPr>
            <a:normAutofit fontScale="85000" lnSpcReduction="20000"/>
          </a:bodyPr>
          <a:lstStyle/>
          <a:p>
            <a:pPr marL="36900" indent="0">
              <a:buNone/>
            </a:pPr>
            <a:r>
              <a:rPr lang="ru-RU" sz="1900" b="1" dirty="0">
                <a:latin typeface="+mn-lt"/>
                <a:ea typeface="Yu Gothic UI" panose="020B0500000000000000" pitchFamily="34" charset="-128"/>
              </a:rPr>
              <a:t>МОБИЛЬНАЯ СКВАЖИННАЯ КОМПРЕССОРНАЯ УСТАНОВКА </a:t>
            </a:r>
            <a:r>
              <a:rPr lang="ru-RU" sz="1900" dirty="0">
                <a:latin typeface="+mn-lt"/>
                <a:ea typeface="Yu Gothic UI" panose="020B0500000000000000" pitchFamily="34" charset="-128"/>
              </a:rPr>
              <a:t>состоит из многоступенчатого компрессора с электрическим приводом, а также технологической линии, размещенных в блоке-укрытии.</a:t>
            </a:r>
          </a:p>
          <a:p>
            <a:pPr marL="36900" indent="0">
              <a:buNone/>
            </a:pPr>
            <a:endParaRPr lang="ru-RU" sz="100" dirty="0">
              <a:latin typeface="+mn-lt"/>
              <a:ea typeface="Yu Gothic UI" panose="020B0500000000000000" pitchFamily="34" charset="-128"/>
            </a:endParaRPr>
          </a:p>
          <a:p>
            <a:pPr marL="36900" indent="0">
              <a:buNone/>
            </a:pPr>
            <a:r>
              <a:rPr lang="ru-RU" sz="1700" dirty="0">
                <a:latin typeface="+mn-lt"/>
                <a:ea typeface="Yu Gothic UI" panose="020B0500000000000000" pitchFamily="34" charset="-128"/>
              </a:rPr>
              <a:t>Технологическая линия включает запорно-регулируемую арматуру, устройство подготовки газа, систему контроля параметрами.</a:t>
            </a:r>
          </a:p>
          <a:p>
            <a:pPr marL="36900" indent="0">
              <a:buNone/>
            </a:pPr>
            <a:r>
              <a:rPr lang="ru-RU" sz="1700" dirty="0">
                <a:latin typeface="+mn-lt"/>
                <a:ea typeface="Yu Gothic UI" panose="020B0500000000000000" pitchFamily="34" charset="-128"/>
              </a:rPr>
              <a:t>Автоматическая работа осуществляется станцией управления, выполненной в виде отдельного шкафа.</a:t>
            </a:r>
            <a:br>
              <a:rPr lang="ru-RU" sz="1600" dirty="0">
                <a:latin typeface="+mn-lt"/>
                <a:ea typeface="Yu Gothic UI" panose="020B0500000000000000" pitchFamily="34" charset="-128"/>
              </a:rPr>
            </a:br>
            <a:endParaRPr lang="ru-RU" sz="1600" dirty="0">
              <a:latin typeface="+mn-lt"/>
              <a:ea typeface="Yu Gothic UI" panose="020B0500000000000000" pitchFamily="34" charset="-128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7</a:t>
            </a:fld>
            <a:endParaRPr lang="ru-RU" dirty="0"/>
          </a:p>
        </p:txBody>
      </p:sp>
      <p:pic>
        <p:nvPicPr>
          <p:cNvPr id="9" name="Рисунок 8" descr="Изображение выглядит как машина, выставка, холодильник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5BDB83E6-D83B-DC76-2897-78F5639C2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13" y="3429000"/>
            <a:ext cx="4085626" cy="249767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8C1FBF5-F2B5-18D3-ADEB-42D5050D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МСКУ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4671BE-3D8F-733D-CFDA-006258AF6C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76240"/>
              </p:ext>
            </p:extLst>
          </p:nvPr>
        </p:nvGraphicFramePr>
        <p:xfrm>
          <a:off x="778041" y="3327122"/>
          <a:ext cx="5877298" cy="2495800"/>
        </p:xfrm>
        <a:graphic>
          <a:graphicData uri="http://schemas.openxmlformats.org/drawingml/2006/table">
            <a:tbl>
              <a:tblPr firstRow="1" bandRow="1"/>
              <a:tblGrid>
                <a:gridCol w="299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86">
                  <a:extLst>
                    <a:ext uri="{9D8B030D-6E8A-4147-A177-3AD203B41FA5}">
                      <a16:colId xmlns:a16="http://schemas.microsoft.com/office/drawing/2014/main" val="1662195445"/>
                    </a:ext>
                  </a:extLst>
                </a:gridCol>
              </a:tblGrid>
              <a:tr h="311975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 UI" panose="020B0500000000000000" pitchFamily="34" charset="-128"/>
                        </a:rPr>
                        <a:t>НАИМЕНОВАНИЕ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effectLst/>
                          <a:latin typeface="+mn-lt"/>
                          <a:ea typeface="Yu Gothic UI" panose="020B0500000000000000" pitchFamily="34" charset="-128"/>
                        </a:rPr>
                        <a:t>ПОКАЗАТЕЛИ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7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 UI" panose="020B0500000000000000" pitchFamily="34" charset="-128"/>
                        </a:rPr>
                        <a:t>МСКУ 10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 UI" panose="020B0500000000000000" pitchFamily="34" charset="-128"/>
                        </a:rPr>
                        <a:t>МСКУ 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Производительность, нм³/час (сутки)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80 (1600)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120 (2400)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Давление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 на входе мин/макс,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 МПа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0,05/4,0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0,05/4,0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Давление нагнетания макс, МПа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4,0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2,5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Мощность эл.приводов, кВт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18,5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15,0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Габаритные размеры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ДхШхВ, м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2,2х1,2х2,0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2,2х1,2х2,0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9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41935"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Масса не более, кг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</a:rPr>
                        <a:t>1200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Yu Gothic UI" panose="020B0500000000000000" pitchFamily="34" charset="-128"/>
                          <a:cs typeface="Calibri"/>
                        </a:rPr>
                        <a:t>1000</a:t>
                      </a:r>
                      <a:endParaRPr sz="1100" b="0" dirty="0">
                        <a:solidFill>
                          <a:schemeClr val="tx1"/>
                        </a:solidFill>
                        <a:latin typeface="+mn-lt"/>
                        <a:ea typeface="Yu Gothic UI" panose="020B0500000000000000" pitchFamily="34" charset="-128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47103E-9B7E-2F95-DAD8-73624F59939A}"/>
              </a:ext>
            </a:extLst>
          </p:cNvPr>
          <p:cNvSpPr txBox="1"/>
          <p:nvPr/>
        </p:nvSpPr>
        <p:spPr>
          <a:xfrm>
            <a:off x="838899" y="6006031"/>
            <a:ext cx="5816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Yu Gothic UI" panose="020B0500000000000000" pitchFamily="34" charset="-128"/>
                <a:cs typeface="+mn-cs"/>
              </a:rPr>
              <a:t>МСКУ, по желанию Заказчика, оформляется в соответствии с корпоративным стилем.</a:t>
            </a:r>
          </a:p>
        </p:txBody>
      </p:sp>
    </p:spTree>
    <p:extLst>
      <p:ext uri="{BB962C8B-B14F-4D97-AF65-F5344CB8AC3E}">
        <p14:creationId xmlns:p14="http://schemas.microsoft.com/office/powerpoint/2010/main" val="768980143"/>
      </p:ext>
    </p:extLst>
  </p:cSld>
  <p:clrMapOvr>
    <a:masterClrMapping/>
  </p:clrMapOvr>
  <p:transition spd="slow" advTm="75899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12" y="685800"/>
            <a:ext cx="9715052" cy="6071907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CB230F7-2ED0-9284-EED6-176BED314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Схема подключения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2A2AF-FF85-8050-F021-E0299A98CDA2}"/>
              </a:ext>
            </a:extLst>
          </p:cNvPr>
          <p:cNvSpPr txBox="1"/>
          <p:nvPr/>
        </p:nvSpPr>
        <p:spPr>
          <a:xfrm>
            <a:off x="646111" y="4356318"/>
            <a:ext cx="56308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Установка подключается к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затрубной</a:t>
            </a:r>
            <a:endParaRPr lang="ru-RU" sz="1600" noProof="0" dirty="0">
              <a:solidFill>
                <a:prstClr val="white"/>
              </a:solidFill>
              <a:ea typeface="Yu Gothic UI" panose="020B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арматуре скважин с любым насосным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оборудованием (ШГН, УЭЦН, УЭВН).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Yu Gothic UI" panose="020B05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Закачка производится в нефтесборный коллектор.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Yu Gothic UI" panose="020B05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Yu Gothic UI" panose="020B0500000000000000" pitchFamily="34" charset="-128"/>
                <a:cs typeface="+mn-cs"/>
              </a:rPr>
              <a:t>Фундамент не требуется.</a:t>
            </a:r>
          </a:p>
        </p:txBody>
      </p:sp>
    </p:spTree>
    <p:extLst>
      <p:ext uri="{BB962C8B-B14F-4D97-AF65-F5344CB8AC3E}">
        <p14:creationId xmlns:p14="http://schemas.microsoft.com/office/powerpoint/2010/main" val="2988200439"/>
      </p:ext>
    </p:extLst>
  </p:cSld>
  <p:clrMapOvr>
    <a:masterClrMapping/>
  </p:clrMapOvr>
  <p:transition spd="slow" advTm="36065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в помещении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3738D835-1FD4-EFCE-3ECD-EC68077744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/>
          <a:stretch/>
        </p:blipFill>
        <p:spPr>
          <a:xfrm>
            <a:off x="1" y="0"/>
            <a:ext cx="9391650" cy="6858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1440-1918-47E9-A540-DDB17329509C}" type="slidenum">
              <a:rPr lang="ru-RU" smtClean="0"/>
              <a:t>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6111" y="1848868"/>
            <a:ext cx="9153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>
              <a:buNone/>
            </a:pPr>
            <a:r>
              <a:rPr lang="ru-RU" sz="1400" dirty="0">
                <a:ea typeface="Yu Gothic UI" panose="020B0500000000000000" pitchFamily="34" charset="-128"/>
              </a:rPr>
              <a:t>Станция управления (СУ), оснащенная специализированным программным</a:t>
            </a:r>
            <a:r>
              <a:rPr lang="en-US" sz="1400" dirty="0">
                <a:ea typeface="Yu Gothic UI" panose="020B0500000000000000" pitchFamily="34" charset="-128"/>
              </a:rPr>
              <a:t> </a:t>
            </a:r>
            <a:r>
              <a:rPr lang="ru-RU" sz="1400" dirty="0">
                <a:ea typeface="Yu Gothic UI" panose="020B0500000000000000" pitchFamily="34" charset="-128"/>
              </a:rPr>
              <a:t>обеспечением, совместно с комплексом средств </a:t>
            </a:r>
            <a:r>
              <a:rPr lang="ru-RU" sz="1400" dirty="0" err="1">
                <a:ea typeface="Yu Gothic UI" panose="020B0500000000000000" pitchFamily="34" charset="-128"/>
              </a:rPr>
              <a:t>КИПиА</a:t>
            </a:r>
            <a:r>
              <a:rPr lang="ru-RU" sz="1400" dirty="0">
                <a:ea typeface="Yu Gothic UI" panose="020B0500000000000000" pitchFamily="34" charset="-128"/>
              </a:rPr>
              <a:t> является системой</a:t>
            </a:r>
            <a:r>
              <a:rPr lang="en-US" sz="1400" dirty="0">
                <a:ea typeface="Yu Gothic UI" panose="020B0500000000000000" pitchFamily="34" charset="-128"/>
              </a:rPr>
              <a:t> </a:t>
            </a:r>
            <a:r>
              <a:rPr lang="ru-RU" sz="1400" dirty="0">
                <a:ea typeface="Yu Gothic UI" panose="020B0500000000000000" pitchFamily="34" charset="-128"/>
              </a:rPr>
              <a:t>мониторинга, регулирования и управления процесса эксплуатации</a:t>
            </a:r>
            <a:r>
              <a:rPr lang="en-US" sz="1400" dirty="0">
                <a:ea typeface="Yu Gothic UI" panose="020B0500000000000000" pitchFamily="34" charset="-128"/>
              </a:rPr>
              <a:t> </a:t>
            </a:r>
            <a:r>
              <a:rPr lang="ru-RU" sz="1400" dirty="0">
                <a:ea typeface="Yu Gothic UI" panose="020B0500000000000000" pitchFamily="34" charset="-128"/>
              </a:rPr>
              <a:t>МСКУ на</a:t>
            </a:r>
            <a:r>
              <a:rPr lang="en-US" sz="1400" dirty="0">
                <a:ea typeface="Yu Gothic UI" panose="020B0500000000000000" pitchFamily="34" charset="-128"/>
              </a:rPr>
              <a:t> </a:t>
            </a:r>
            <a:r>
              <a:rPr lang="ru-RU" sz="1400" dirty="0">
                <a:ea typeface="Yu Gothic UI" panose="020B0500000000000000" pitchFamily="34" charset="-128"/>
              </a:rPr>
              <a:t>объекте.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976" y="3089621"/>
            <a:ext cx="50240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lvl="0"/>
            <a:r>
              <a:rPr lang="ru-RU" sz="1600" dirty="0">
                <a:ea typeface="Yu Gothic UI" panose="020B0500000000000000" pitchFamily="34" charset="-128"/>
              </a:rPr>
              <a:t>В конфигурации СУ предусмотрено использование программируемых логических контроллеров (ПЛК), программируемых реле (ПР) разных производителей,</a:t>
            </a:r>
            <a:r>
              <a:rPr lang="en-US" sz="1600" dirty="0">
                <a:ea typeface="Yu Gothic UI" panose="020B0500000000000000" pitchFamily="34" charset="-128"/>
              </a:rPr>
              <a:t> </a:t>
            </a:r>
            <a:r>
              <a:rPr lang="ru-RU" sz="1600" dirty="0">
                <a:ea typeface="Yu Gothic UI" panose="020B0500000000000000" pitchFamily="34" charset="-128"/>
              </a:rPr>
              <a:t>как импортного, так и отечественного производства.</a:t>
            </a:r>
          </a:p>
          <a:p>
            <a:pPr marL="36900" lvl="0"/>
            <a:endParaRPr lang="ru-RU" sz="1600" dirty="0">
              <a:solidFill>
                <a:prstClr val="white"/>
              </a:solidFill>
              <a:latin typeface="Century Gothic" panose="020B0502020202020204"/>
              <a:ea typeface="Yu Gothic UI" panose="020B0500000000000000" pitchFamily="34" charset="-128"/>
              <a:cs typeface="+mj-cs"/>
            </a:endParaRPr>
          </a:p>
          <a:p>
            <a:pPr marL="36900" lvl="0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Yu Gothic UI" panose="020B0500000000000000" pitchFamily="34" charset="-128"/>
                <a:cs typeface="+mj-cs"/>
              </a:rPr>
              <a:t>Система предоставляет удаленный доступ к СУ с автоматизированного рабочего места (АРМ) технологического персонала через GSM-канал, интерфейс  RS—232/485/Ethernet.</a:t>
            </a:r>
            <a:endParaRPr lang="ru-RU" sz="1600" dirty="0">
              <a:ea typeface="Yu Gothic UI" panose="020B0500000000000000" pitchFamily="34" charset="-128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660C7CC-A171-02CD-A5F2-4101C580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Система управления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8A1A65-0481-AE0E-40A7-8D8E5BA3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9" t="6591" r="11365" b="14570"/>
          <a:stretch/>
        </p:blipFill>
        <p:spPr>
          <a:xfrm>
            <a:off x="7025219" y="3241280"/>
            <a:ext cx="3327321" cy="24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7511"/>
      </p:ext>
    </p:extLst>
  </p:cSld>
  <p:clrMapOvr>
    <a:masterClrMapping/>
  </p:clrMapOvr>
  <p:transition spd="slow" advTm="55973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TM02836342[[fn=Ион]]</Template>
  <TotalTime>5910</TotalTime>
  <Words>1047</Words>
  <Application>Microsoft Office PowerPoint</Application>
  <PresentationFormat>Широкоэкранный</PresentationFormat>
  <Paragraphs>205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Yu Gothic UI</vt:lpstr>
      <vt:lpstr>Calibri</vt:lpstr>
      <vt:lpstr>Century Gothic</vt:lpstr>
      <vt:lpstr>Segoe Print</vt:lpstr>
      <vt:lpstr>Wingdings</vt:lpstr>
      <vt:lpstr>Wingdings 3</vt:lpstr>
      <vt:lpstr>Ион</vt:lpstr>
      <vt:lpstr>МОБИЛЬНАЯ СКВАЖИННАЯ КОМПРЕССОРНАЯ УСТАНОВКА (МСКУ)</vt:lpstr>
      <vt:lpstr>ООО «ЗАМАН»</vt:lpstr>
      <vt:lpstr>Презентация PowerPoint</vt:lpstr>
      <vt:lpstr>Современные вызовы для нефтяных компаний</vt:lpstr>
      <vt:lpstr>Варианты решения</vt:lpstr>
      <vt:lpstr>Влияние попутного нефтяного газа</vt:lpstr>
      <vt:lpstr>МСКУ</vt:lpstr>
      <vt:lpstr>Схема подключения</vt:lpstr>
      <vt:lpstr>Система управления</vt:lpstr>
      <vt:lpstr>Эффективность применения</vt:lpstr>
      <vt:lpstr>Изменение технологических показателей</vt:lpstr>
      <vt:lpstr>Экономический эффект</vt:lpstr>
      <vt:lpstr>Схема работы</vt:lpstr>
      <vt:lpstr>Варианты сотрудничества</vt:lpstr>
      <vt:lpstr>Отзывы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МОБИЛЬНАЯ СКВАЖИННАЯ КОМПРЕССОРНАЯ УСТАНОВКА (МСКУ)</dc:title>
  <dc:creator>V I C T O R I A</dc:creator>
  <cp:lastModifiedBy>Виктория Косурова</cp:lastModifiedBy>
  <cp:revision>162</cp:revision>
  <cp:lastPrinted>2024-04-09T10:34:13Z</cp:lastPrinted>
  <dcterms:created xsi:type="dcterms:W3CDTF">2024-03-05T12:55:58Z</dcterms:created>
  <dcterms:modified xsi:type="dcterms:W3CDTF">2024-10-25T09:14:17Z</dcterms:modified>
</cp:coreProperties>
</file>